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58" r:id="rId7"/>
    <p:sldId id="278" r:id="rId8"/>
    <p:sldId id="279" r:id="rId9"/>
    <p:sldId id="280" r:id="rId10"/>
    <p:sldId id="281" r:id="rId11"/>
    <p:sldId id="274" r:id="rId12"/>
    <p:sldId id="261" r:id="rId13"/>
    <p:sldId id="275" r:id="rId14"/>
    <p:sldId id="276" r:id="rId15"/>
    <p:sldId id="282" r:id="rId16"/>
    <p:sldId id="283" r:id="rId17"/>
    <p:sldId id="284" r:id="rId18"/>
    <p:sldId id="285" r:id="rId19"/>
    <p:sldId id="286" r:id="rId20"/>
    <p:sldId id="287" r:id="rId21"/>
    <p:sldId id="288" r:id="rId22"/>
    <p:sldId id="289"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53B"/>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16" autoAdjust="0"/>
  </p:normalViewPr>
  <p:slideViewPr>
    <p:cSldViewPr snapToGrid="0">
      <p:cViewPr varScale="1">
        <p:scale>
          <a:sx n="80" d="100"/>
          <a:sy n="80" d="100"/>
        </p:scale>
        <p:origin x="936"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4/20/2024</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Click icon to add picture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31342" y="4078941"/>
            <a:ext cx="4775200" cy="859674"/>
          </a:xfrm>
          <a:solidFill>
            <a:schemeClr val="accent1"/>
          </a:solidFill>
        </p:spPr>
        <p:txBody>
          <a:bodyPr vert="horz" lIns="0" tIns="0" rIns="0" bIns="0" rtlCol="0" anchor="b">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7167422" y="4938614"/>
            <a:ext cx="2567708" cy="379110"/>
          </a:xfrm>
          <a:solidFill>
            <a:schemeClr val="accent1"/>
          </a:solidFill>
        </p:spPr>
        <p:txBody>
          <a:bodyPr/>
          <a:lstStyle>
            <a:lvl1pPr algn="ctr">
              <a:buNone/>
              <a:defRPr sz="1400">
                <a:solidFill>
                  <a:schemeClr val="accent3">
                    <a:lumMod val="20000"/>
                    <a:lumOff val="80000"/>
                  </a:schemeClr>
                </a:solidFill>
                <a:latin typeface="+mn-lt"/>
              </a:defRPr>
            </a:lvl1pPr>
          </a:lstStyle>
          <a:p>
            <a:pPr lvl="0"/>
            <a:r>
              <a:rPr lang="en-US" dirty="0"/>
              <a:t>Date</a:t>
            </a:r>
          </a:p>
        </p:txBody>
      </p:sp>
    </p:spTree>
    <p:extLst>
      <p:ext uri="{BB962C8B-B14F-4D97-AF65-F5344CB8AC3E}">
        <p14:creationId xmlns:p14="http://schemas.microsoft.com/office/powerpoint/2010/main" val="164587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365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p:nvPr>
        </p:nvSpPr>
        <p:spPr>
          <a:xfrm>
            <a:off x="0" y="0"/>
            <a:ext cx="12192000" cy="6857999"/>
          </a:xfrm>
          <a:noFill/>
        </p:spPr>
        <p:txBody>
          <a:bodyPr/>
          <a:lstStyle>
            <a:lvl1pPr algn="ctr">
              <a:buFontTx/>
              <a:buNone/>
              <a:defRPr>
                <a:solidFill>
                  <a:schemeClr val="accent2">
                    <a:lumMod val="60000"/>
                    <a:lumOff val="40000"/>
                  </a:schemeClr>
                </a:solidFill>
                <a:latin typeface="+mn-lt"/>
              </a:defRPr>
            </a:lvl1pPr>
          </a:lstStyle>
          <a:p>
            <a:r>
              <a:rPr lang="en-US" dirty="0"/>
              <a:t>Click icon to add picture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8" y="2966697"/>
            <a:ext cx="6189369"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500332" y="3077822"/>
            <a:ext cx="4843743"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90488-3607-4BE4-9768-F9F1E59A22C8}"/>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4" name="Rectangle 3">
            <a:extLst>
              <a:ext uri="{FF2B5EF4-FFF2-40B4-BE49-F238E27FC236}">
                <a16:creationId xmlns:a16="http://schemas.microsoft.com/office/drawing/2014/main" id="{31CDD9A1-FE51-41A1-8C8D-FDA7B913253F}"/>
              </a:ext>
              <a:ext uri="{C183D7F6-B498-43B3-948B-1728B52AA6E4}">
                <adec:decorative xmlns:adec="http://schemas.microsoft.com/office/drawing/2017/decorative" val="1"/>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 uri="{C183D7F6-B498-43B3-948B-1728B52AA6E4}">
                <adec:decorative xmlns:adec="http://schemas.microsoft.com/office/drawing/2017/decorative" val="1"/>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 uri="{C183D7F6-B498-43B3-948B-1728B52AA6E4}">
                <adec:decorative xmlns:adec="http://schemas.microsoft.com/office/drawing/2017/decorative" val="1"/>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 uri="{C183D7F6-B498-43B3-948B-1728B52AA6E4}">
                <adec:decorative xmlns:adec="http://schemas.microsoft.com/office/drawing/2017/decorative" val="1"/>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dirty="0"/>
              <a:t>Click to edit Master title style</a:t>
            </a:r>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p:nvPr>
        </p:nvSpPr>
        <p:spPr>
          <a:xfrm>
            <a:off x="984154" y="1120228"/>
            <a:ext cx="3992160" cy="2842172"/>
          </a:xfrm>
          <a:solidFill>
            <a:schemeClr val="accent5">
              <a:lumMod val="9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p:nvPr>
        </p:nvSpPr>
        <p:spPr>
          <a:xfrm>
            <a:off x="6000730" y="0"/>
            <a:ext cx="6191270" cy="6858000"/>
          </a:xfrm>
          <a:solidFill>
            <a:schemeClr val="accent6"/>
          </a:solidFill>
        </p:spPr>
        <p:txBody>
          <a:bodyPr/>
          <a:lstStyle>
            <a:lvl1pPr algn="ctr">
              <a:buNone/>
              <a:defRPr>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a:extLst>
              <a:ext uri="{FF2B5EF4-FFF2-40B4-BE49-F238E27FC236}">
                <a16:creationId xmlns:a16="http://schemas.microsoft.com/office/drawing/2014/main" id="{494EA73B-5244-4C80-99EB-DDE5EDF9EDE5}"/>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 uri="{C183D7F6-B498-43B3-948B-1728B52AA6E4}">
                <adec:decorative xmlns:adec="http://schemas.microsoft.com/office/drawing/2017/decorative" val="1"/>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 uri="{C183D7F6-B498-43B3-948B-1728B52AA6E4}">
                <adec:decorative xmlns:adec="http://schemas.microsoft.com/office/drawing/2017/decorative" val="1"/>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 uri="{C183D7F6-B498-43B3-948B-1728B52AA6E4}">
                <adec:decorative xmlns:adec="http://schemas.microsoft.com/office/drawing/2017/decorative" val="1"/>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dirty="0"/>
              <a:t>Click to edit Master title style</a:t>
            </a:r>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p:nvPr>
        </p:nvSpPr>
        <p:spPr>
          <a:xfrm>
            <a:off x="1184904" y="1164507"/>
            <a:ext cx="3992160" cy="4284881"/>
          </a:xfrm>
          <a:solidFill>
            <a:schemeClr val="accent5">
              <a:lumMod val="75000"/>
            </a:schemeClr>
          </a:solidFill>
        </p:spPr>
        <p:txBody>
          <a:bodyPr/>
          <a:lstStyle>
            <a:lvl1pPr algn="ctr">
              <a:buNone/>
              <a:defRPr sz="1400">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a:extLst>
              <a:ext uri="{FF2B5EF4-FFF2-40B4-BE49-F238E27FC236}">
                <a16:creationId xmlns:a16="http://schemas.microsoft.com/office/drawing/2014/main" id="{4B0ACBD7-EFB6-4100-A022-0B9A0A88CBEA}"/>
              </a:ext>
              <a:ext uri="{C183D7F6-B498-43B3-948B-1728B52AA6E4}">
                <adec:decorative xmlns:adec="http://schemas.microsoft.com/office/drawing/2017/decorative" val="1"/>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 uri="{C183D7F6-B498-43B3-948B-1728B52AA6E4}">
                <adec:decorative xmlns:adec="http://schemas.microsoft.com/office/drawing/2017/decorative" val="1"/>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 uri="{C183D7F6-B498-43B3-948B-1728B52AA6E4}">
                <adec:decorative xmlns:adec="http://schemas.microsoft.com/office/drawing/2017/decorative" val="1"/>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 uri="{C183D7F6-B498-43B3-948B-1728B52AA6E4}">
                <adec:decorative xmlns:adec="http://schemas.microsoft.com/office/drawing/2017/decorative" val="1"/>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 uri="{C183D7F6-B498-43B3-948B-1728B52AA6E4}">
                <adec:decorative xmlns:adec="http://schemas.microsoft.com/office/drawing/2017/decorative" val="1"/>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 uri="{C183D7F6-B498-43B3-948B-1728B52AA6E4}">
                <adec:decorative xmlns:adec="http://schemas.microsoft.com/office/drawing/2017/decorative" val="1"/>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 uri="{C183D7F6-B498-43B3-948B-1728B52AA6E4}">
                <adec:decorative xmlns:adec="http://schemas.microsoft.com/office/drawing/2017/decorative" val="1"/>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 uri="{C183D7F6-B498-43B3-948B-1728B52AA6E4}">
                <adec:decorative xmlns:adec="http://schemas.microsoft.com/office/drawing/2017/decorative" val="1"/>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 uri="{C183D7F6-B498-43B3-948B-1728B52AA6E4}">
                <adec:decorative xmlns:adec="http://schemas.microsoft.com/office/drawing/2017/decorative" val="1"/>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dirty="0"/>
              <a:t>Click to edit Master title style</a:t>
            </a:r>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p:nvPr>
        </p:nvSpPr>
        <p:spPr>
          <a:xfrm>
            <a:off x="771015" y="947627"/>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p:nvPr>
        </p:nvSpPr>
        <p:spPr>
          <a:xfrm>
            <a:off x="4632320" y="947627"/>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p:nvPr>
        </p:nvSpPr>
        <p:spPr>
          <a:xfrm>
            <a:off x="8493630" y="943258"/>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 uri="{C183D7F6-B498-43B3-948B-1728B52AA6E4}">
                <adec:decorative xmlns:adec="http://schemas.microsoft.com/office/drawing/2017/decorative" val="1"/>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4D5090F-2595-49C8-8F31-FCFF302CB39B}"/>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 uri="{C183D7F6-B498-43B3-948B-1728B52AA6E4}">
                <adec:decorative xmlns:adec="http://schemas.microsoft.com/office/drawing/2017/decorative" val="1"/>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 uri="{C183D7F6-B498-43B3-948B-1728B52AA6E4}">
                <adec:decorative xmlns:adec="http://schemas.microsoft.com/office/drawing/2017/decorative" val="1"/>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 uri="{C183D7F6-B498-43B3-948B-1728B52AA6E4}">
                <adec:decorative xmlns:adec="http://schemas.microsoft.com/office/drawing/2017/decorative" val="1"/>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 uri="{C183D7F6-B498-43B3-948B-1728B52AA6E4}">
                <adec:decorative xmlns:adec="http://schemas.microsoft.com/office/drawing/2017/decorative" val="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 uri="{C183D7F6-B498-43B3-948B-1728B52AA6E4}">
                <adec:decorative xmlns:adec="http://schemas.microsoft.com/office/drawing/2017/decorative" val="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 uri="{C183D7F6-B498-43B3-948B-1728B52AA6E4}">
                <adec:decorative xmlns:adec="http://schemas.microsoft.com/office/drawing/2017/decorative" val="1"/>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 uri="{C183D7F6-B498-43B3-948B-1728B52AA6E4}">
                <adec:decorative xmlns:adec="http://schemas.microsoft.com/office/drawing/2017/decorative" val="1"/>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 uri="{C183D7F6-B498-43B3-948B-1728B52AA6E4}">
                <adec:decorative xmlns:adec="http://schemas.microsoft.com/office/drawing/2017/decorative" val="1"/>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 uri="{C183D7F6-B498-43B3-948B-1728B52AA6E4}">
                <adec:decorative xmlns:adec="http://schemas.microsoft.com/office/drawing/2017/decorative" val="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6" y="646236"/>
            <a:ext cx="5684177"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539327" y="743985"/>
            <a:ext cx="5219198"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4" name="Graphic 21">
            <a:extLst>
              <a:ext uri="{FF2B5EF4-FFF2-40B4-BE49-F238E27FC236}">
                <a16:creationId xmlns:a16="http://schemas.microsoft.com/office/drawing/2014/main" id="{02AF6E82-BA59-498B-9E11-F1E1BEA76522}"/>
              </a:ext>
              <a:ext uri="{C183D7F6-B498-43B3-948B-1728B52AA6E4}">
                <adec:decorative xmlns:adec="http://schemas.microsoft.com/office/drawing/2017/decorative" val="1"/>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p:nvPr>
        </p:nvSpPr>
        <p:spPr>
          <a:xfrm>
            <a:off x="840659" y="3699572"/>
            <a:ext cx="2120872" cy="2120963"/>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p:nvPr>
        </p:nvSpPr>
        <p:spPr>
          <a:xfrm>
            <a:off x="3637653" y="3713275"/>
            <a:ext cx="2120872" cy="2107260"/>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p:nvPr>
        </p:nvSpPr>
        <p:spPr>
          <a:xfrm>
            <a:off x="6434747" y="3699572"/>
            <a:ext cx="2120872" cy="2120963"/>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p:nvPr>
        </p:nvSpPr>
        <p:spPr>
          <a:xfrm>
            <a:off x="9229469" y="3699573"/>
            <a:ext cx="2120872" cy="2120962"/>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 uri="{C183D7F6-B498-43B3-948B-1728B52AA6E4}">
                <adec:decorative xmlns:adec="http://schemas.microsoft.com/office/drawing/2017/decorative" val="1"/>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 uri="{C183D7F6-B498-43B3-948B-1728B52AA6E4}">
                <adec:decorative xmlns:adec="http://schemas.microsoft.com/office/drawing/2017/decorative" val="1"/>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 uri="{C183D7F6-B498-43B3-948B-1728B52AA6E4}">
                <adec:decorative xmlns:adec="http://schemas.microsoft.com/office/drawing/2017/decorative" val="1"/>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 uri="{C183D7F6-B498-43B3-948B-1728B52AA6E4}">
                <adec:decorative xmlns:adec="http://schemas.microsoft.com/office/drawing/2017/decorative" val="1"/>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 uri="{C183D7F6-B498-43B3-948B-1728B52AA6E4}">
                <adec:decorative xmlns:adec="http://schemas.microsoft.com/office/drawing/2017/decorative" val="1"/>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 uri="{C183D7F6-B498-43B3-948B-1728B52AA6E4}">
                <adec:decorative xmlns:adec="http://schemas.microsoft.com/office/drawing/2017/decorative" val="1"/>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 uri="{C183D7F6-B498-43B3-948B-1728B52AA6E4}">
                <adec:decorative xmlns:adec="http://schemas.microsoft.com/office/drawing/2017/decorative" val="1"/>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 uri="{C183D7F6-B498-43B3-948B-1728B52AA6E4}">
                <adec:decorative xmlns:adec="http://schemas.microsoft.com/office/drawing/2017/decorative" val="1"/>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p:nvPr>
        </p:nvSpPr>
        <p:spPr>
          <a:xfrm>
            <a:off x="349279" y="374309"/>
            <a:ext cx="2926597" cy="2524311"/>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p:nvPr>
        </p:nvSpPr>
        <p:spPr>
          <a:xfrm>
            <a:off x="349189" y="3994520"/>
            <a:ext cx="2930525" cy="1987550"/>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p:nvPr>
        </p:nvSpPr>
        <p:spPr>
          <a:xfrm>
            <a:off x="3887874" y="374309"/>
            <a:ext cx="2460900" cy="1974108"/>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p:nvPr>
        </p:nvSpPr>
        <p:spPr>
          <a:xfrm>
            <a:off x="3886791" y="3458132"/>
            <a:ext cx="2460899" cy="2523939"/>
          </a:xfrm>
          <a:solidFill>
            <a:srgbClr val="ADC5D0"/>
          </a:solidFill>
        </p:spPr>
        <p:txBody>
          <a:bodyPr/>
          <a:lstStyle>
            <a:lvl1pPr algn="ctr">
              <a:buNone/>
              <a:defRPr sz="1400">
                <a:solidFill>
                  <a:schemeClr val="tx1"/>
                </a:solidFill>
                <a:latin typeface="+mn-lt"/>
              </a:defRPr>
            </a:lvl1pPr>
          </a:lstStyle>
          <a:p>
            <a:r>
              <a:rPr lang="en-US" dirty="0"/>
              <a:t>Click icon to add 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p:nvPr>
        </p:nvSpPr>
        <p:spPr>
          <a:xfrm>
            <a:off x="6953051" y="374309"/>
            <a:ext cx="2173481" cy="3131604"/>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p:nvPr>
        </p:nvSpPr>
        <p:spPr>
          <a:xfrm>
            <a:off x="6953053" y="4624367"/>
            <a:ext cx="2173480" cy="1357703"/>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p:nvPr>
        </p:nvSpPr>
        <p:spPr>
          <a:xfrm>
            <a:off x="9737360" y="374308"/>
            <a:ext cx="2078236" cy="1866486"/>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p:nvPr>
        </p:nvSpPr>
        <p:spPr>
          <a:xfrm>
            <a:off x="9737360" y="3342229"/>
            <a:ext cx="2078236" cy="2639842"/>
          </a:xfrm>
          <a:solidFill>
            <a:srgbClr val="ADC5D0"/>
          </a:solidFill>
        </p:spPr>
        <p:txBody>
          <a:bodyPr/>
          <a:lstStyle>
            <a:lvl1pPr algn="ctr">
              <a:buNone/>
              <a:defRPr sz="1400">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a:extLst>
              <a:ext uri="{FF2B5EF4-FFF2-40B4-BE49-F238E27FC236}">
                <a16:creationId xmlns:a16="http://schemas.microsoft.com/office/drawing/2014/main" id="{1E127685-9474-47AE-BB6F-86969AAB7448}"/>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 uri="{C183D7F6-B498-43B3-948B-1728B52AA6E4}">
                <adec:decorative xmlns:adec="http://schemas.microsoft.com/office/drawing/2017/decorative" val="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60018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520460" y="3077822"/>
            <a:ext cx="5006495"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 uri="{C183D7F6-B498-43B3-948B-1728B52AA6E4}">
                <adec:decorative xmlns:adec="http://schemas.microsoft.com/office/drawing/2017/decorative" val="1"/>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Tree>
    <p:extLst>
      <p:ext uri="{BB962C8B-B14F-4D97-AF65-F5344CB8AC3E}">
        <p14:creationId xmlns:p14="http://schemas.microsoft.com/office/powerpoint/2010/main" val="3325557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5021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 id="2147483669" r:id="rId9"/>
    <p:sldLayoutId id="2147483670" r:id="rId10"/>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medium.com/@muhammadshabrozshahab/yolo-v8-104f1375242c#:~:text=YOLOv8%20works%20by%20first%20dividing,probabilities%20for%20each%20bounding%20box" TargetMode="External"/><Relationship Id="rId7" Type="http://schemas.openxmlformats.org/officeDocument/2006/relationships/hyperlink" Target="https://www.kaggle.com/datasets/pkdarabi/cardetection/data" TargetMode="External"/><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hyperlink" Target="https://ijcrt.org/papers/IJCRT2005338.pdf" TargetMode="External"/><Relationship Id="rId5" Type="http://schemas.openxmlformats.org/officeDocument/2006/relationships/hyperlink" Target="https://www.e3s-conferences.org/articles/e3sconf/pdf/2021/05/e3sconf_iccsre2021_01006.pdf" TargetMode="External"/><Relationship Id="rId4" Type="http://schemas.openxmlformats.org/officeDocument/2006/relationships/hyperlink" Target="https://link.springer.com/article/10.1007/s11042-022-1216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84199-ABC9-D460-E67E-4AAB42525B9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074EE11-75EF-172A-67A4-F61193DA05D3}"/>
              </a:ext>
            </a:extLst>
          </p:cNvPr>
          <p:cNvPicPr>
            <a:picLocks noChangeAspect="1"/>
          </p:cNvPicPr>
          <p:nvPr/>
        </p:nvPicPr>
        <p:blipFill>
          <a:blip r:embed="rId2"/>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E08FB264-6606-4316-46D8-65411C9FC183}"/>
              </a:ext>
            </a:extLst>
          </p:cNvPr>
          <p:cNvSpPr/>
          <p:nvPr/>
        </p:nvSpPr>
        <p:spPr>
          <a:xfrm>
            <a:off x="107577" y="-1"/>
            <a:ext cx="12084423"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8EC8CEF-1F2C-FA5B-7F76-61DB093CC684}"/>
              </a:ext>
            </a:extLst>
          </p:cNvPr>
          <p:cNvSpPr>
            <a:spLocks noGrp="1"/>
          </p:cNvSpPr>
          <p:nvPr>
            <p:ph type="title" idx="4294967295"/>
          </p:nvPr>
        </p:nvSpPr>
        <p:spPr>
          <a:xfrm>
            <a:off x="1774031" y="881062"/>
            <a:ext cx="8454698" cy="1887538"/>
          </a:xfrm>
        </p:spPr>
        <p:txBody>
          <a:bodyPr>
            <a:normAutofit/>
          </a:bodyPr>
          <a:lstStyle/>
          <a:p>
            <a:pPr algn="ctr"/>
            <a:r>
              <a:rPr lang="en-IN" sz="6600" dirty="0">
                <a:solidFill>
                  <a:schemeClr val="bg1"/>
                </a:solidFill>
                <a:effectLst/>
                <a:latin typeface="Aptos Narrow" panose="020B0004020202020204" pitchFamily="34" charset="0"/>
                <a:ea typeface="Calibri" panose="020F0502020204030204" pitchFamily="34" charset="0"/>
                <a:cs typeface="Times New Roman" panose="02020603050405020304" pitchFamily="18" charset="0"/>
              </a:rPr>
              <a:t>Advanced driver assistance system</a:t>
            </a:r>
            <a:endParaRPr lang="en-IN" dirty="0">
              <a:solidFill>
                <a:schemeClr val="bg1"/>
              </a:solidFill>
              <a:latin typeface="Aptos Narrow" panose="020B0004020202020204" pitchFamily="34" charset="0"/>
            </a:endParaRPr>
          </a:p>
        </p:txBody>
      </p:sp>
      <p:sp>
        <p:nvSpPr>
          <p:cNvPr id="3" name="Subtitle 2">
            <a:extLst>
              <a:ext uri="{FF2B5EF4-FFF2-40B4-BE49-F238E27FC236}">
                <a16:creationId xmlns:a16="http://schemas.microsoft.com/office/drawing/2014/main" id="{3F8A6B4A-A655-94CD-D103-F872EB56AB06}"/>
              </a:ext>
            </a:extLst>
          </p:cNvPr>
          <p:cNvSpPr>
            <a:spLocks noGrp="1"/>
          </p:cNvSpPr>
          <p:nvPr>
            <p:ph type="body" idx="4294967295"/>
          </p:nvPr>
        </p:nvSpPr>
        <p:spPr>
          <a:xfrm>
            <a:off x="1685761" y="2767106"/>
            <a:ext cx="8631238" cy="3336366"/>
          </a:xfrm>
        </p:spPr>
        <p:txBody>
          <a:bodyPr>
            <a:normAutofit fontScale="70000" lnSpcReduction="20000"/>
          </a:bodyPr>
          <a:lstStyle/>
          <a:p>
            <a:pPr marL="246960" indent="0" algn="ctr">
              <a:lnSpc>
                <a:spcPct val="200000"/>
              </a:lnSpc>
              <a:spcBef>
                <a:spcPts val="1001"/>
              </a:spcBef>
              <a:buNone/>
              <a:tabLst>
                <a:tab pos="0" algn="l"/>
              </a:tabLst>
            </a:pPr>
            <a:r>
              <a:rPr lang="en-US" sz="2600" b="0" strike="noStrike" spc="-1" dirty="0">
                <a:solidFill>
                  <a:schemeClr val="bg1"/>
                </a:solidFill>
                <a:latin typeface="Times New Roman" panose="02020603050405020304" pitchFamily="18" charset="0"/>
                <a:cs typeface="Times New Roman" panose="02020603050405020304" pitchFamily="18" charset="0"/>
              </a:rPr>
              <a:t>Simon Sumanth  2010030343</a:t>
            </a:r>
            <a:br>
              <a:rPr lang="en-US" sz="2600" spc="-1" dirty="0">
                <a:solidFill>
                  <a:schemeClr val="bg1"/>
                </a:solidFill>
                <a:latin typeface="Times New Roman" panose="02020603050405020304" pitchFamily="18" charset="0"/>
                <a:cs typeface="Times New Roman" panose="02020603050405020304" pitchFamily="18" charset="0"/>
              </a:rPr>
            </a:br>
            <a:r>
              <a:rPr lang="en-US" sz="2600" spc="-1" dirty="0" err="1">
                <a:solidFill>
                  <a:schemeClr val="bg1"/>
                </a:solidFill>
                <a:latin typeface="Times New Roman" panose="02020603050405020304" pitchFamily="18" charset="0"/>
                <a:cs typeface="Times New Roman" panose="02020603050405020304" pitchFamily="18" charset="0"/>
              </a:rPr>
              <a:t>Fauzaan</a:t>
            </a:r>
            <a:r>
              <a:rPr lang="en-US" sz="2600" spc="-1" dirty="0">
                <a:solidFill>
                  <a:schemeClr val="bg1"/>
                </a:solidFill>
                <a:latin typeface="Times New Roman" panose="02020603050405020304" pitchFamily="18" charset="0"/>
                <a:cs typeface="Times New Roman" panose="02020603050405020304" pitchFamily="18" charset="0"/>
              </a:rPr>
              <a:t> Pasha   2010030452 </a:t>
            </a:r>
            <a:br>
              <a:rPr lang="en-US" sz="1800" spc="-1" dirty="0">
                <a:solidFill>
                  <a:schemeClr val="bg1"/>
                </a:solidFill>
                <a:latin typeface="Times New Roman" panose="02020603050405020304" pitchFamily="18" charset="0"/>
                <a:cs typeface="Times New Roman" panose="02020603050405020304" pitchFamily="18" charset="0"/>
              </a:rPr>
            </a:br>
            <a:endParaRPr lang="en-IN" sz="18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100000"/>
              </a:lnSpc>
              <a:spcBef>
                <a:spcPts val="1001"/>
              </a:spcBef>
              <a:buNone/>
              <a:tabLst>
                <a:tab pos="0" algn="l"/>
              </a:tabLst>
            </a:pPr>
            <a:r>
              <a:rPr lang="en-US" sz="2400" b="0" strike="noStrike" spc="-1" dirty="0">
                <a:solidFill>
                  <a:schemeClr val="bg1"/>
                </a:solidFill>
                <a:latin typeface="Times New Roman" panose="02020603050405020304" pitchFamily="18" charset="0"/>
                <a:cs typeface="Times New Roman" panose="02020603050405020304" pitchFamily="18" charset="0"/>
              </a:rPr>
              <a:t>Under the Guidance of</a:t>
            </a:r>
            <a:endParaRPr lang="en-IN" sz="24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100000"/>
              </a:lnSpc>
              <a:spcBef>
                <a:spcPts val="1001"/>
              </a:spcBef>
              <a:buNone/>
              <a:tabLst>
                <a:tab pos="0" algn="l"/>
              </a:tabLst>
            </a:pPr>
            <a:r>
              <a:rPr lang="en-IN"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Dr.</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Shadab Siddiqui </a:t>
            </a:r>
            <a:endParaRPr lang="en-IN" sz="24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100000"/>
              </a:lnSpc>
              <a:spcBef>
                <a:spcPts val="1001"/>
              </a:spcBef>
              <a:buNone/>
              <a:tabLst>
                <a:tab pos="0" algn="l"/>
              </a:tabLst>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Assistant Professor </a:t>
            </a:r>
            <a:endParaRPr lang="en-IN" sz="24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100000"/>
              </a:lnSpc>
              <a:spcBef>
                <a:spcPts val="1001"/>
              </a:spcBef>
              <a:buNone/>
              <a:tabLst>
                <a:tab pos="0" algn="l"/>
              </a:tabLst>
            </a:pPr>
            <a:endParaRPr lang="en-IN" sz="18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90000"/>
              </a:lnSpc>
              <a:spcBef>
                <a:spcPts val="1001"/>
              </a:spcBef>
              <a:buNone/>
              <a:tabLst>
                <a:tab pos="0" algn="l"/>
              </a:tabLst>
            </a:pPr>
            <a:r>
              <a:rPr lang="en-US" sz="2800" b="0" strike="noStrike" spc="-1" dirty="0">
                <a:solidFill>
                  <a:schemeClr val="bg1"/>
                </a:solidFill>
                <a:latin typeface="Times New Roman" panose="02020603050405020304" pitchFamily="18" charset="0"/>
                <a:cs typeface="Times New Roman" panose="02020603050405020304" pitchFamily="18" charset="0"/>
              </a:rPr>
              <a:t>Computer Science and Engineering Department </a:t>
            </a:r>
            <a:endParaRPr lang="en-IN" sz="28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90000"/>
              </a:lnSpc>
              <a:spcBef>
                <a:spcPts val="1001"/>
              </a:spcBef>
              <a:buNone/>
              <a:tabLst>
                <a:tab pos="0" algn="l"/>
              </a:tabLst>
            </a:pPr>
            <a:r>
              <a:rPr lang="en-US" sz="2800" b="0" strike="noStrike" spc="-1" dirty="0">
                <a:solidFill>
                  <a:schemeClr val="bg1"/>
                </a:solidFill>
                <a:latin typeface="Times New Roman" panose="02020603050405020304" pitchFamily="18" charset="0"/>
                <a:cs typeface="Times New Roman" panose="02020603050405020304" pitchFamily="18" charset="0"/>
              </a:rPr>
              <a:t>KL Hyderabad Off Campus, Aziz Nagar ,Hyderabad</a:t>
            </a:r>
            <a:endParaRPr lang="en-IN" sz="2800" b="0" strike="noStrike" spc="-1"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0247063-AEED-2134-F0A8-60E79FBFEE76}"/>
              </a:ext>
            </a:extLst>
          </p:cNvPr>
          <p:cNvSpPr/>
          <p:nvPr/>
        </p:nvSpPr>
        <p:spPr>
          <a:xfrm>
            <a:off x="1774031" y="2614706"/>
            <a:ext cx="8454698"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5F474211-94B4-6AEE-5EB9-902D2644F0E4}"/>
              </a:ext>
            </a:extLst>
          </p:cNvPr>
          <p:cNvPicPr>
            <a:picLocks noChangeAspect="1"/>
          </p:cNvPicPr>
          <p:nvPr/>
        </p:nvPicPr>
        <p:blipFill>
          <a:blip r:embed="rId3"/>
          <a:stretch>
            <a:fillRect/>
          </a:stretch>
        </p:blipFill>
        <p:spPr>
          <a:xfrm>
            <a:off x="10058879" y="-463780"/>
            <a:ext cx="2025544" cy="1505554"/>
          </a:xfrm>
          <a:prstGeom prst="rect">
            <a:avLst/>
          </a:prstGeom>
        </p:spPr>
      </p:pic>
    </p:spTree>
    <p:extLst>
      <p:ext uri="{BB962C8B-B14F-4D97-AF65-F5344CB8AC3E}">
        <p14:creationId xmlns:p14="http://schemas.microsoft.com/office/powerpoint/2010/main" val="2161079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5A16-FD5E-8501-E842-F772A5AE692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55FF8AC-F047-E72E-355F-4292788504AD}"/>
              </a:ext>
            </a:extLst>
          </p:cNvPr>
          <p:cNvPicPr>
            <a:picLocks noChangeAspect="1"/>
          </p:cNvPicPr>
          <p:nvPr/>
        </p:nvPicPr>
        <p:blipFill>
          <a:blip r:embed="rId2"/>
          <a:stretch>
            <a:fillRect/>
          </a:stretch>
        </p:blipFill>
        <p:spPr>
          <a:xfrm>
            <a:off x="0" y="0"/>
            <a:ext cx="12191998" cy="6858000"/>
          </a:xfrm>
          <a:prstGeom prst="rect">
            <a:avLst/>
          </a:prstGeom>
        </p:spPr>
      </p:pic>
      <p:sp>
        <p:nvSpPr>
          <p:cNvPr id="8" name="Rectangle 7">
            <a:extLst>
              <a:ext uri="{FF2B5EF4-FFF2-40B4-BE49-F238E27FC236}">
                <a16:creationId xmlns:a16="http://schemas.microsoft.com/office/drawing/2014/main" id="{7B47401F-936D-6EA7-F75C-DBE97C9CD55F}"/>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E9DD234-48F8-EE91-1020-53C26C01C713}"/>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4F668EC-3C20-8BB3-2BD5-FA2469D3A0D3}"/>
              </a:ext>
            </a:extLst>
          </p:cNvPr>
          <p:cNvSpPr>
            <a:spLocks noGrp="1"/>
          </p:cNvSpPr>
          <p:nvPr>
            <p:ph type="title"/>
          </p:nvPr>
        </p:nvSpPr>
        <p:spPr>
          <a:xfrm>
            <a:off x="426378" y="1142048"/>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Proposed Methodology</a:t>
            </a:r>
            <a:endParaRPr lang="en-IN" sz="4000" dirty="0">
              <a:solidFill>
                <a:schemeClr val="bg1"/>
              </a:solidFill>
            </a:endParaRPr>
          </a:p>
        </p:txBody>
      </p:sp>
      <p:sp>
        <p:nvSpPr>
          <p:cNvPr id="3" name="Content Placeholder 2">
            <a:extLst>
              <a:ext uri="{FF2B5EF4-FFF2-40B4-BE49-F238E27FC236}">
                <a16:creationId xmlns:a16="http://schemas.microsoft.com/office/drawing/2014/main" id="{26B1A0C7-7744-3711-AB2C-EF4947D7553B}"/>
              </a:ext>
            </a:extLst>
          </p:cNvPr>
          <p:cNvSpPr>
            <a:spLocks noGrp="1"/>
          </p:cNvSpPr>
          <p:nvPr>
            <p:ph idx="1"/>
          </p:nvPr>
        </p:nvSpPr>
        <p:spPr>
          <a:xfrm>
            <a:off x="426378" y="2304213"/>
            <a:ext cx="11339242" cy="3544974"/>
          </a:xfrm>
        </p:spPr>
        <p:txBody>
          <a:bodyPr>
            <a:normAutofit/>
          </a:bodyPr>
          <a:lstStyle/>
          <a:p>
            <a:pPr marL="0" indent="0">
              <a:buNone/>
            </a:pPr>
            <a:r>
              <a:rPr lang="en-IN" sz="3200" u="sng" dirty="0">
                <a:solidFill>
                  <a:schemeClr val="bg1"/>
                </a:solidFill>
                <a:latin typeface="Times New Roman" panose="02020603050405020304" pitchFamily="18" charset="0"/>
                <a:cs typeface="Times New Roman" panose="02020603050405020304" pitchFamily="18" charset="0"/>
              </a:rPr>
              <a:t>Yolov8</a:t>
            </a:r>
            <a:r>
              <a:rPr lang="en-IN" sz="3200" dirty="0">
                <a:solidFill>
                  <a:schemeClr val="bg1"/>
                </a:solidFill>
                <a:latin typeface="Times New Roman" panose="02020603050405020304" pitchFamily="18" charset="0"/>
                <a:cs typeface="Times New Roman" panose="02020603050405020304" pitchFamily="18" charset="0"/>
              </a:rPr>
              <a:t> :</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Yolo, short for You Only Look Once, a popular object detection and image segmentation model.</a:t>
            </a:r>
          </a:p>
          <a:p>
            <a:r>
              <a:rPr lang="en-US" dirty="0">
                <a:solidFill>
                  <a:schemeClr val="bg1"/>
                </a:solidFill>
                <a:latin typeface="Times New Roman" panose="02020603050405020304" pitchFamily="18" charset="0"/>
                <a:cs typeface="Times New Roman" panose="02020603050405020304" pitchFamily="18" charset="0"/>
              </a:rPr>
              <a:t>It is the latest version of the acclaimed real-time object detection and image segmentation model. Based on cutting-edge advances in computer vision and deep learning, YOLOv8 provides unmatched speed and accuracy. Because of its simple architecture, it can be quickly adapted to a wide range of hardware platforms, including edge devices and cloud APIs, and is suited for a wide range of applications.</a:t>
            </a:r>
          </a:p>
        </p:txBody>
      </p:sp>
      <p:pic>
        <p:nvPicPr>
          <p:cNvPr id="4" name="Picture 3">
            <a:extLst>
              <a:ext uri="{FF2B5EF4-FFF2-40B4-BE49-F238E27FC236}">
                <a16:creationId xmlns:a16="http://schemas.microsoft.com/office/drawing/2014/main" id="{FF57A58E-387F-1F74-BBA1-5CE05B316932}"/>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5F42D288-35AE-5EAB-C102-030EA9D510F6}"/>
              </a:ext>
            </a:extLst>
          </p:cNvPr>
          <p:cNvCxnSpPr/>
          <p:nvPr/>
        </p:nvCxnSpPr>
        <p:spPr>
          <a:xfrm>
            <a:off x="1102065" y="1875975"/>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336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519E-410B-7B10-8DC2-07E4EA112D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C75A2DE-E0AB-507F-D55D-6212D90D70BE}"/>
              </a:ext>
            </a:extLst>
          </p:cNvPr>
          <p:cNvPicPr>
            <a:picLocks noChangeAspect="1"/>
          </p:cNvPicPr>
          <p:nvPr/>
        </p:nvPicPr>
        <p:blipFill>
          <a:blip r:embed="rId2"/>
          <a:stretch>
            <a:fillRect/>
          </a:stretch>
        </p:blipFill>
        <p:spPr>
          <a:xfrm>
            <a:off x="0" y="-37508"/>
            <a:ext cx="12192000" cy="6895508"/>
          </a:xfrm>
          <a:prstGeom prst="rect">
            <a:avLst/>
          </a:prstGeom>
        </p:spPr>
      </p:pic>
      <p:sp>
        <p:nvSpPr>
          <p:cNvPr id="6" name="Rectangle 5">
            <a:extLst>
              <a:ext uri="{FF2B5EF4-FFF2-40B4-BE49-F238E27FC236}">
                <a16:creationId xmlns:a16="http://schemas.microsoft.com/office/drawing/2014/main" id="{B6186171-4FBC-5896-9B06-A0B24EFFA206}"/>
              </a:ext>
            </a:extLst>
          </p:cNvPr>
          <p:cNvSpPr/>
          <p:nvPr/>
        </p:nvSpPr>
        <p:spPr>
          <a:xfrm>
            <a:off x="-4" y="-37508"/>
            <a:ext cx="12192003" cy="689550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D20427B-8F68-EF68-23D0-2A1FED37C40B}"/>
              </a:ext>
            </a:extLst>
          </p:cNvPr>
          <p:cNvSpPr/>
          <p:nvPr/>
        </p:nvSpPr>
        <p:spPr>
          <a:xfrm>
            <a:off x="-4" y="-37508"/>
            <a:ext cx="12192000" cy="689550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F2F6379-B255-E880-F72C-9309CE83FC6E}"/>
              </a:ext>
            </a:extLst>
          </p:cNvPr>
          <p:cNvSpPr>
            <a:spLocks noGrp="1"/>
          </p:cNvSpPr>
          <p:nvPr>
            <p:ph type="title"/>
          </p:nvPr>
        </p:nvSpPr>
        <p:spPr>
          <a:xfrm>
            <a:off x="426378" y="1161959"/>
            <a:ext cx="11339241" cy="930275"/>
          </a:xfrm>
        </p:spPr>
        <p:txBody>
          <a:bodyPr>
            <a:normAutofit/>
          </a:bodyPr>
          <a:lstStyle/>
          <a:p>
            <a:pPr algn="ctr"/>
            <a:r>
              <a:rPr lang="en-IN" sz="4000" b="1" dirty="0">
                <a:solidFill>
                  <a:schemeClr val="bg1"/>
                </a:solidFill>
                <a:latin typeface="Aptos Narrow" panose="020B0004020202020204" pitchFamily="34" charset="0"/>
              </a:rPr>
              <a:t>Architecture</a:t>
            </a:r>
          </a:p>
        </p:txBody>
      </p:sp>
      <p:sp>
        <p:nvSpPr>
          <p:cNvPr id="1065" name="TextBox 1064">
            <a:extLst>
              <a:ext uri="{FF2B5EF4-FFF2-40B4-BE49-F238E27FC236}">
                <a16:creationId xmlns:a16="http://schemas.microsoft.com/office/drawing/2014/main" id="{9D5331D8-1015-E0D7-0D75-8CC56D3A457E}"/>
              </a:ext>
            </a:extLst>
          </p:cNvPr>
          <p:cNvSpPr txBox="1"/>
          <p:nvPr/>
        </p:nvSpPr>
        <p:spPr>
          <a:xfrm>
            <a:off x="1447811" y="2050816"/>
            <a:ext cx="1346017" cy="461665"/>
          </a:xfrm>
          <a:prstGeom prst="rect">
            <a:avLst/>
          </a:prstGeom>
          <a:noFill/>
        </p:spPr>
        <p:txBody>
          <a:bodyPr wrap="squar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Yolov8 : </a:t>
            </a:r>
          </a:p>
        </p:txBody>
      </p:sp>
      <p:pic>
        <p:nvPicPr>
          <p:cNvPr id="1066" name="Picture 1065">
            <a:extLst>
              <a:ext uri="{FF2B5EF4-FFF2-40B4-BE49-F238E27FC236}">
                <a16:creationId xmlns:a16="http://schemas.microsoft.com/office/drawing/2014/main" id="{17EA9B99-5410-E5CF-86A3-2C78BF04AED4}"/>
              </a:ext>
            </a:extLst>
          </p:cNvPr>
          <p:cNvPicPr>
            <a:picLocks noChangeAspect="1"/>
          </p:cNvPicPr>
          <p:nvPr/>
        </p:nvPicPr>
        <p:blipFill>
          <a:blip r:embed="rId3"/>
          <a:stretch>
            <a:fillRect/>
          </a:stretch>
        </p:blipFill>
        <p:spPr>
          <a:xfrm>
            <a:off x="10058879" y="-463780"/>
            <a:ext cx="2025544" cy="1505554"/>
          </a:xfrm>
          <a:prstGeom prst="rect">
            <a:avLst/>
          </a:prstGeom>
        </p:spPr>
      </p:pic>
      <p:pic>
        <p:nvPicPr>
          <p:cNvPr id="5" name="Picture 4">
            <a:extLst>
              <a:ext uri="{FF2B5EF4-FFF2-40B4-BE49-F238E27FC236}">
                <a16:creationId xmlns:a16="http://schemas.microsoft.com/office/drawing/2014/main" id="{AADA33FB-5308-2AA8-0718-4DC70EEBCB33}"/>
              </a:ext>
            </a:extLst>
          </p:cNvPr>
          <p:cNvPicPr>
            <a:picLocks noChangeAspect="1"/>
          </p:cNvPicPr>
          <p:nvPr/>
        </p:nvPicPr>
        <p:blipFill>
          <a:blip r:embed="rId4"/>
          <a:stretch>
            <a:fillRect/>
          </a:stretch>
        </p:blipFill>
        <p:spPr>
          <a:xfrm>
            <a:off x="2285669" y="2632666"/>
            <a:ext cx="7620660" cy="3185337"/>
          </a:xfrm>
          <a:prstGeom prst="rect">
            <a:avLst/>
          </a:prstGeom>
        </p:spPr>
      </p:pic>
      <p:cxnSp>
        <p:nvCxnSpPr>
          <p:cNvPr id="8" name="Straight Connector 7">
            <a:extLst>
              <a:ext uri="{FF2B5EF4-FFF2-40B4-BE49-F238E27FC236}">
                <a16:creationId xmlns:a16="http://schemas.microsoft.com/office/drawing/2014/main" id="{A55ED8EA-59B3-E99E-147F-4EB129DF385B}"/>
              </a:ext>
            </a:extLst>
          </p:cNvPr>
          <p:cNvCxnSpPr/>
          <p:nvPr/>
        </p:nvCxnSpPr>
        <p:spPr>
          <a:xfrm>
            <a:off x="1183087" y="1818102"/>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0740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BC3C-F05B-510D-7A5E-680B317F270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111B79E-5EB4-E783-2286-C14F04848C0F}"/>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08D77E5A-4CA7-A71A-F46F-40D14CE99994}"/>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DA34AA-03A7-6B89-BF2A-E1F050C31B8C}"/>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B4B6296-F14B-1426-89E6-CF30D19220C1}"/>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Code</a:t>
            </a:r>
            <a:endParaRPr lang="en-IN" sz="4000" dirty="0">
              <a:solidFill>
                <a:schemeClr val="bg1"/>
              </a:solidFill>
            </a:endParaRPr>
          </a:p>
        </p:txBody>
      </p:sp>
      <p:pic>
        <p:nvPicPr>
          <p:cNvPr id="4" name="Picture 3">
            <a:extLst>
              <a:ext uri="{FF2B5EF4-FFF2-40B4-BE49-F238E27FC236}">
                <a16:creationId xmlns:a16="http://schemas.microsoft.com/office/drawing/2014/main" id="{40A67CC8-A759-617E-CA67-18A7A889C7D0}"/>
              </a:ext>
            </a:extLst>
          </p:cNvPr>
          <p:cNvPicPr>
            <a:picLocks noChangeAspect="1"/>
          </p:cNvPicPr>
          <p:nvPr/>
        </p:nvPicPr>
        <p:blipFill>
          <a:blip r:embed="rId3"/>
          <a:stretch>
            <a:fillRect/>
          </a:stretch>
        </p:blipFill>
        <p:spPr>
          <a:xfrm>
            <a:off x="10058879" y="-463780"/>
            <a:ext cx="2025544" cy="1505554"/>
          </a:xfrm>
          <a:prstGeom prst="rect">
            <a:avLst/>
          </a:prstGeom>
        </p:spPr>
      </p:pic>
      <p:pic>
        <p:nvPicPr>
          <p:cNvPr id="7" name="Picture 6">
            <a:extLst>
              <a:ext uri="{FF2B5EF4-FFF2-40B4-BE49-F238E27FC236}">
                <a16:creationId xmlns:a16="http://schemas.microsoft.com/office/drawing/2014/main" id="{11B3FF56-D8FF-DC94-DAE3-80E2CD8DBFE3}"/>
              </a:ext>
            </a:extLst>
          </p:cNvPr>
          <p:cNvPicPr>
            <a:picLocks noChangeAspect="1"/>
          </p:cNvPicPr>
          <p:nvPr/>
        </p:nvPicPr>
        <p:blipFill>
          <a:blip r:embed="rId4"/>
          <a:stretch>
            <a:fillRect/>
          </a:stretch>
        </p:blipFill>
        <p:spPr>
          <a:xfrm>
            <a:off x="-57833" y="2002001"/>
            <a:ext cx="6090171" cy="4245964"/>
          </a:xfrm>
          <a:prstGeom prst="rect">
            <a:avLst/>
          </a:prstGeom>
        </p:spPr>
      </p:pic>
      <p:pic>
        <p:nvPicPr>
          <p:cNvPr id="15" name="Picture 14">
            <a:extLst>
              <a:ext uri="{FF2B5EF4-FFF2-40B4-BE49-F238E27FC236}">
                <a16:creationId xmlns:a16="http://schemas.microsoft.com/office/drawing/2014/main" id="{11D965CB-99C5-A9DE-F36D-6CD4DD399DE6}"/>
              </a:ext>
            </a:extLst>
          </p:cNvPr>
          <p:cNvPicPr>
            <a:picLocks noChangeAspect="1"/>
          </p:cNvPicPr>
          <p:nvPr/>
        </p:nvPicPr>
        <p:blipFill>
          <a:blip r:embed="rId5"/>
          <a:stretch>
            <a:fillRect/>
          </a:stretch>
        </p:blipFill>
        <p:spPr>
          <a:xfrm>
            <a:off x="6223863" y="2007211"/>
            <a:ext cx="5860560" cy="4240754"/>
          </a:xfrm>
          <a:prstGeom prst="rect">
            <a:avLst/>
          </a:prstGeom>
        </p:spPr>
      </p:pic>
      <p:cxnSp>
        <p:nvCxnSpPr>
          <p:cNvPr id="17" name="Straight Connector 16">
            <a:extLst>
              <a:ext uri="{FF2B5EF4-FFF2-40B4-BE49-F238E27FC236}">
                <a16:creationId xmlns:a16="http://schemas.microsoft.com/office/drawing/2014/main" id="{DFCA6EDA-7E9B-8196-B14B-B512FFE2BABD}"/>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3074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F9790-78A9-4939-45B6-838B7E6FA7F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5CAA6F1-7201-1F07-D1F0-04FAE115CC91}"/>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27E796B6-F195-C6AD-9F5F-E545185210AF}"/>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EF3B507A-AFB7-44F9-0468-80026FF0DC69}"/>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1BAEEAB-C253-4E3C-580F-0B2D328E1B36}"/>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Code</a:t>
            </a:r>
            <a:endParaRPr lang="en-IN" sz="4000" dirty="0">
              <a:solidFill>
                <a:schemeClr val="bg1"/>
              </a:solidFill>
            </a:endParaRPr>
          </a:p>
        </p:txBody>
      </p:sp>
      <p:pic>
        <p:nvPicPr>
          <p:cNvPr id="4" name="Picture 3">
            <a:extLst>
              <a:ext uri="{FF2B5EF4-FFF2-40B4-BE49-F238E27FC236}">
                <a16:creationId xmlns:a16="http://schemas.microsoft.com/office/drawing/2014/main" id="{674FB68D-4C4E-9DCA-0B36-644CF83E48A6}"/>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7" name="Straight Connector 16">
            <a:extLst>
              <a:ext uri="{FF2B5EF4-FFF2-40B4-BE49-F238E27FC236}">
                <a16:creationId xmlns:a16="http://schemas.microsoft.com/office/drawing/2014/main" id="{AE1789CA-0534-2897-BA7F-8CA7E5B7EDCF}"/>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F471EC6D-FC84-94F8-B083-79FD0722BECE}"/>
              </a:ext>
            </a:extLst>
          </p:cNvPr>
          <p:cNvPicPr>
            <a:picLocks noChangeAspect="1"/>
          </p:cNvPicPr>
          <p:nvPr/>
        </p:nvPicPr>
        <p:blipFill>
          <a:blip r:embed="rId4"/>
          <a:stretch>
            <a:fillRect/>
          </a:stretch>
        </p:blipFill>
        <p:spPr>
          <a:xfrm>
            <a:off x="436999" y="2090231"/>
            <a:ext cx="5786863" cy="4246206"/>
          </a:xfrm>
          <a:prstGeom prst="rect">
            <a:avLst/>
          </a:prstGeom>
        </p:spPr>
      </p:pic>
      <p:pic>
        <p:nvPicPr>
          <p:cNvPr id="10" name="Picture 9">
            <a:extLst>
              <a:ext uri="{FF2B5EF4-FFF2-40B4-BE49-F238E27FC236}">
                <a16:creationId xmlns:a16="http://schemas.microsoft.com/office/drawing/2014/main" id="{AE485338-C28F-B759-50CE-AEA0B0E7AF84}"/>
              </a:ext>
            </a:extLst>
          </p:cNvPr>
          <p:cNvPicPr>
            <a:picLocks noChangeAspect="1"/>
          </p:cNvPicPr>
          <p:nvPr/>
        </p:nvPicPr>
        <p:blipFill>
          <a:blip r:embed="rId5"/>
          <a:stretch>
            <a:fillRect/>
          </a:stretch>
        </p:blipFill>
        <p:spPr>
          <a:xfrm>
            <a:off x="7298539" y="1820637"/>
            <a:ext cx="4535207" cy="4785394"/>
          </a:xfrm>
          <a:prstGeom prst="rect">
            <a:avLst/>
          </a:prstGeom>
        </p:spPr>
      </p:pic>
    </p:spTree>
    <p:extLst>
      <p:ext uri="{BB962C8B-B14F-4D97-AF65-F5344CB8AC3E}">
        <p14:creationId xmlns:p14="http://schemas.microsoft.com/office/powerpoint/2010/main" val="2762336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BC3C-F05B-510D-7A5E-680B317F270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111B79E-5EB4-E783-2286-C14F04848C0F}"/>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08D77E5A-4CA7-A71A-F46F-40D14CE99994}"/>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DA34AA-03A7-6B89-BF2A-E1F050C31B8C}"/>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B4B6296-F14B-1426-89E6-CF30D19220C1}"/>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Code</a:t>
            </a:r>
            <a:endParaRPr lang="en-IN" sz="4000" dirty="0">
              <a:solidFill>
                <a:schemeClr val="bg1"/>
              </a:solidFill>
            </a:endParaRPr>
          </a:p>
        </p:txBody>
      </p:sp>
      <p:pic>
        <p:nvPicPr>
          <p:cNvPr id="4" name="Picture 3">
            <a:extLst>
              <a:ext uri="{FF2B5EF4-FFF2-40B4-BE49-F238E27FC236}">
                <a16:creationId xmlns:a16="http://schemas.microsoft.com/office/drawing/2014/main" id="{40A67CC8-A759-617E-CA67-18A7A889C7D0}"/>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7" name="Straight Connector 16">
            <a:extLst>
              <a:ext uri="{FF2B5EF4-FFF2-40B4-BE49-F238E27FC236}">
                <a16:creationId xmlns:a16="http://schemas.microsoft.com/office/drawing/2014/main" id="{DFCA6EDA-7E9B-8196-B14B-B512FFE2BABD}"/>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95499000-8AC8-377D-D409-2B013173DBDE}"/>
              </a:ext>
            </a:extLst>
          </p:cNvPr>
          <p:cNvPicPr>
            <a:picLocks noChangeAspect="1"/>
          </p:cNvPicPr>
          <p:nvPr/>
        </p:nvPicPr>
        <p:blipFill>
          <a:blip r:embed="rId4"/>
          <a:stretch>
            <a:fillRect/>
          </a:stretch>
        </p:blipFill>
        <p:spPr>
          <a:xfrm>
            <a:off x="107577" y="2007211"/>
            <a:ext cx="5993879" cy="4240754"/>
          </a:xfrm>
          <a:prstGeom prst="rect">
            <a:avLst/>
          </a:prstGeom>
        </p:spPr>
      </p:pic>
      <p:pic>
        <p:nvPicPr>
          <p:cNvPr id="10" name="Picture 9">
            <a:extLst>
              <a:ext uri="{FF2B5EF4-FFF2-40B4-BE49-F238E27FC236}">
                <a16:creationId xmlns:a16="http://schemas.microsoft.com/office/drawing/2014/main" id="{5A5FE751-E8EE-E71E-6070-3C3EE5357C5B}"/>
              </a:ext>
            </a:extLst>
          </p:cNvPr>
          <p:cNvPicPr>
            <a:picLocks noChangeAspect="1"/>
          </p:cNvPicPr>
          <p:nvPr/>
        </p:nvPicPr>
        <p:blipFill>
          <a:blip r:embed="rId5"/>
          <a:stretch>
            <a:fillRect/>
          </a:stretch>
        </p:blipFill>
        <p:spPr>
          <a:xfrm>
            <a:off x="6236673" y="2007211"/>
            <a:ext cx="5902036" cy="4240754"/>
          </a:xfrm>
          <a:prstGeom prst="rect">
            <a:avLst/>
          </a:prstGeom>
        </p:spPr>
      </p:pic>
    </p:spTree>
    <p:extLst>
      <p:ext uri="{BB962C8B-B14F-4D97-AF65-F5344CB8AC3E}">
        <p14:creationId xmlns:p14="http://schemas.microsoft.com/office/powerpoint/2010/main" val="328080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BC3C-F05B-510D-7A5E-680B317F270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111B79E-5EB4-E783-2286-C14F04848C0F}"/>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08D77E5A-4CA7-A71A-F46F-40D14CE99994}"/>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DA34AA-03A7-6B89-BF2A-E1F050C31B8C}"/>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B4B6296-F14B-1426-89E6-CF30D19220C1}"/>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Code</a:t>
            </a:r>
            <a:endParaRPr lang="en-IN" sz="4000" dirty="0">
              <a:solidFill>
                <a:schemeClr val="bg1"/>
              </a:solidFill>
            </a:endParaRPr>
          </a:p>
        </p:txBody>
      </p:sp>
      <p:pic>
        <p:nvPicPr>
          <p:cNvPr id="4" name="Picture 3">
            <a:extLst>
              <a:ext uri="{FF2B5EF4-FFF2-40B4-BE49-F238E27FC236}">
                <a16:creationId xmlns:a16="http://schemas.microsoft.com/office/drawing/2014/main" id="{40A67CC8-A759-617E-CA67-18A7A889C7D0}"/>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7" name="Straight Connector 16">
            <a:extLst>
              <a:ext uri="{FF2B5EF4-FFF2-40B4-BE49-F238E27FC236}">
                <a16:creationId xmlns:a16="http://schemas.microsoft.com/office/drawing/2014/main" id="{DFCA6EDA-7E9B-8196-B14B-B512FFE2BABD}"/>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BE539D56-0FCD-ED80-7DE9-C05D37118974}"/>
              </a:ext>
            </a:extLst>
          </p:cNvPr>
          <p:cNvPicPr>
            <a:picLocks noChangeAspect="1"/>
          </p:cNvPicPr>
          <p:nvPr/>
        </p:nvPicPr>
        <p:blipFill>
          <a:blip r:embed="rId4"/>
          <a:stretch>
            <a:fillRect/>
          </a:stretch>
        </p:blipFill>
        <p:spPr>
          <a:xfrm>
            <a:off x="221620" y="2120811"/>
            <a:ext cx="5860560" cy="4127154"/>
          </a:xfrm>
          <a:prstGeom prst="rect">
            <a:avLst/>
          </a:prstGeom>
        </p:spPr>
      </p:pic>
      <p:pic>
        <p:nvPicPr>
          <p:cNvPr id="10" name="Picture 9">
            <a:extLst>
              <a:ext uri="{FF2B5EF4-FFF2-40B4-BE49-F238E27FC236}">
                <a16:creationId xmlns:a16="http://schemas.microsoft.com/office/drawing/2014/main" id="{6FC31FCA-0FE3-DA52-C1A3-744997595087}"/>
              </a:ext>
            </a:extLst>
          </p:cNvPr>
          <p:cNvPicPr>
            <a:picLocks noChangeAspect="1"/>
          </p:cNvPicPr>
          <p:nvPr/>
        </p:nvPicPr>
        <p:blipFill>
          <a:blip r:embed="rId5"/>
          <a:stretch>
            <a:fillRect/>
          </a:stretch>
        </p:blipFill>
        <p:spPr>
          <a:xfrm>
            <a:off x="6216541" y="2120812"/>
            <a:ext cx="5753839" cy="4127154"/>
          </a:xfrm>
          <a:prstGeom prst="rect">
            <a:avLst/>
          </a:prstGeom>
        </p:spPr>
      </p:pic>
    </p:spTree>
    <p:extLst>
      <p:ext uri="{BB962C8B-B14F-4D97-AF65-F5344CB8AC3E}">
        <p14:creationId xmlns:p14="http://schemas.microsoft.com/office/powerpoint/2010/main" val="2114318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BC3C-F05B-510D-7A5E-680B317F270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111B79E-5EB4-E783-2286-C14F04848C0F}"/>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08D77E5A-4CA7-A71A-F46F-40D14CE99994}"/>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DA34AA-03A7-6B89-BF2A-E1F050C31B8C}"/>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B4B6296-F14B-1426-89E6-CF30D19220C1}"/>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Code</a:t>
            </a:r>
            <a:endParaRPr lang="en-IN" sz="4000" dirty="0">
              <a:solidFill>
                <a:schemeClr val="bg1"/>
              </a:solidFill>
            </a:endParaRPr>
          </a:p>
        </p:txBody>
      </p:sp>
      <p:pic>
        <p:nvPicPr>
          <p:cNvPr id="4" name="Picture 3">
            <a:extLst>
              <a:ext uri="{FF2B5EF4-FFF2-40B4-BE49-F238E27FC236}">
                <a16:creationId xmlns:a16="http://schemas.microsoft.com/office/drawing/2014/main" id="{40A67CC8-A759-617E-CA67-18A7A889C7D0}"/>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7" name="Straight Connector 16">
            <a:extLst>
              <a:ext uri="{FF2B5EF4-FFF2-40B4-BE49-F238E27FC236}">
                <a16:creationId xmlns:a16="http://schemas.microsoft.com/office/drawing/2014/main" id="{DFCA6EDA-7E9B-8196-B14B-B512FFE2BABD}"/>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562FD389-48A4-8F53-0FE5-ABA270F904F6}"/>
              </a:ext>
            </a:extLst>
          </p:cNvPr>
          <p:cNvPicPr>
            <a:picLocks noChangeAspect="1"/>
          </p:cNvPicPr>
          <p:nvPr/>
        </p:nvPicPr>
        <p:blipFill>
          <a:blip r:embed="rId4"/>
          <a:stretch>
            <a:fillRect/>
          </a:stretch>
        </p:blipFill>
        <p:spPr>
          <a:xfrm>
            <a:off x="126907" y="2635971"/>
            <a:ext cx="11910545" cy="2329007"/>
          </a:xfrm>
          <a:prstGeom prst="rect">
            <a:avLst/>
          </a:prstGeom>
        </p:spPr>
      </p:pic>
    </p:spTree>
    <p:extLst>
      <p:ext uri="{BB962C8B-B14F-4D97-AF65-F5344CB8AC3E}">
        <p14:creationId xmlns:p14="http://schemas.microsoft.com/office/powerpoint/2010/main" val="2172930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BC3C-F05B-510D-7A5E-680B317F270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111B79E-5EB4-E783-2286-C14F04848C0F}"/>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08D77E5A-4CA7-A71A-F46F-40D14CE99994}"/>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DA34AA-03A7-6B89-BF2A-E1F050C31B8C}"/>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B4B6296-F14B-1426-89E6-CF30D19220C1}"/>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Code</a:t>
            </a:r>
            <a:endParaRPr lang="en-IN" sz="4000" dirty="0">
              <a:solidFill>
                <a:schemeClr val="bg1"/>
              </a:solidFill>
            </a:endParaRPr>
          </a:p>
        </p:txBody>
      </p:sp>
      <p:pic>
        <p:nvPicPr>
          <p:cNvPr id="4" name="Picture 3">
            <a:extLst>
              <a:ext uri="{FF2B5EF4-FFF2-40B4-BE49-F238E27FC236}">
                <a16:creationId xmlns:a16="http://schemas.microsoft.com/office/drawing/2014/main" id="{40A67CC8-A759-617E-CA67-18A7A889C7D0}"/>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7" name="Straight Connector 16">
            <a:extLst>
              <a:ext uri="{FF2B5EF4-FFF2-40B4-BE49-F238E27FC236}">
                <a16:creationId xmlns:a16="http://schemas.microsoft.com/office/drawing/2014/main" id="{DFCA6EDA-7E9B-8196-B14B-B512FFE2BABD}"/>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39F36D50-5DCE-2F30-65C0-53873C200D2F}"/>
              </a:ext>
            </a:extLst>
          </p:cNvPr>
          <p:cNvPicPr>
            <a:picLocks noChangeAspect="1"/>
          </p:cNvPicPr>
          <p:nvPr/>
        </p:nvPicPr>
        <p:blipFill>
          <a:blip r:embed="rId4"/>
          <a:stretch>
            <a:fillRect/>
          </a:stretch>
        </p:blipFill>
        <p:spPr>
          <a:xfrm>
            <a:off x="2130657" y="1820637"/>
            <a:ext cx="7930680" cy="4745616"/>
          </a:xfrm>
          <a:prstGeom prst="rect">
            <a:avLst/>
          </a:prstGeom>
        </p:spPr>
      </p:pic>
    </p:spTree>
    <p:extLst>
      <p:ext uri="{BB962C8B-B14F-4D97-AF65-F5344CB8AC3E}">
        <p14:creationId xmlns:p14="http://schemas.microsoft.com/office/powerpoint/2010/main" val="1482533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BC3C-F05B-510D-7A5E-680B317F270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111B79E-5EB4-E783-2286-C14F04848C0F}"/>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08D77E5A-4CA7-A71A-F46F-40D14CE99994}"/>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DA34AA-03A7-6B89-BF2A-E1F050C31B8C}"/>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B4B6296-F14B-1426-89E6-CF30D19220C1}"/>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Code</a:t>
            </a:r>
            <a:endParaRPr lang="en-IN" sz="4000" dirty="0">
              <a:solidFill>
                <a:schemeClr val="bg1"/>
              </a:solidFill>
            </a:endParaRPr>
          </a:p>
        </p:txBody>
      </p:sp>
      <p:pic>
        <p:nvPicPr>
          <p:cNvPr id="4" name="Picture 3">
            <a:extLst>
              <a:ext uri="{FF2B5EF4-FFF2-40B4-BE49-F238E27FC236}">
                <a16:creationId xmlns:a16="http://schemas.microsoft.com/office/drawing/2014/main" id="{40A67CC8-A759-617E-CA67-18A7A889C7D0}"/>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7" name="Straight Connector 16">
            <a:extLst>
              <a:ext uri="{FF2B5EF4-FFF2-40B4-BE49-F238E27FC236}">
                <a16:creationId xmlns:a16="http://schemas.microsoft.com/office/drawing/2014/main" id="{DFCA6EDA-7E9B-8196-B14B-B512FFE2BABD}"/>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34145782-68C5-6755-5485-9B7CB9775657}"/>
              </a:ext>
            </a:extLst>
          </p:cNvPr>
          <p:cNvPicPr>
            <a:picLocks noChangeAspect="1"/>
          </p:cNvPicPr>
          <p:nvPr/>
        </p:nvPicPr>
        <p:blipFill>
          <a:blip r:embed="rId4"/>
          <a:stretch>
            <a:fillRect/>
          </a:stretch>
        </p:blipFill>
        <p:spPr>
          <a:xfrm>
            <a:off x="1904647" y="2305446"/>
            <a:ext cx="5963482" cy="4067743"/>
          </a:xfrm>
          <a:prstGeom prst="rect">
            <a:avLst/>
          </a:prstGeom>
        </p:spPr>
      </p:pic>
      <p:pic>
        <p:nvPicPr>
          <p:cNvPr id="10" name="Picture 9">
            <a:extLst>
              <a:ext uri="{FF2B5EF4-FFF2-40B4-BE49-F238E27FC236}">
                <a16:creationId xmlns:a16="http://schemas.microsoft.com/office/drawing/2014/main" id="{CA6189D8-E882-FCC4-6FCF-8A3743A3DE70}"/>
              </a:ext>
            </a:extLst>
          </p:cNvPr>
          <p:cNvPicPr>
            <a:picLocks noChangeAspect="1"/>
          </p:cNvPicPr>
          <p:nvPr/>
        </p:nvPicPr>
        <p:blipFill>
          <a:blip r:embed="rId5"/>
          <a:stretch>
            <a:fillRect/>
          </a:stretch>
        </p:blipFill>
        <p:spPr>
          <a:xfrm>
            <a:off x="8534879" y="3092713"/>
            <a:ext cx="2384402" cy="1944651"/>
          </a:xfrm>
          <a:prstGeom prst="rect">
            <a:avLst/>
          </a:prstGeom>
        </p:spPr>
      </p:pic>
    </p:spTree>
    <p:extLst>
      <p:ext uri="{BB962C8B-B14F-4D97-AF65-F5344CB8AC3E}">
        <p14:creationId xmlns:p14="http://schemas.microsoft.com/office/powerpoint/2010/main" val="1984166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BC3C-F05B-510D-7A5E-680B317F270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111B79E-5EB4-E783-2286-C14F04848C0F}"/>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08D77E5A-4CA7-A71A-F46F-40D14CE99994}"/>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DA34AA-03A7-6B89-BF2A-E1F050C31B8C}"/>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B4B6296-F14B-1426-89E6-CF30D19220C1}"/>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Output</a:t>
            </a:r>
            <a:endParaRPr lang="en-IN" sz="4000" dirty="0">
              <a:solidFill>
                <a:schemeClr val="bg1"/>
              </a:solidFill>
            </a:endParaRPr>
          </a:p>
        </p:txBody>
      </p:sp>
      <p:pic>
        <p:nvPicPr>
          <p:cNvPr id="4" name="Picture 3">
            <a:extLst>
              <a:ext uri="{FF2B5EF4-FFF2-40B4-BE49-F238E27FC236}">
                <a16:creationId xmlns:a16="http://schemas.microsoft.com/office/drawing/2014/main" id="{40A67CC8-A759-617E-CA67-18A7A889C7D0}"/>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7" name="Straight Connector 16">
            <a:extLst>
              <a:ext uri="{FF2B5EF4-FFF2-40B4-BE49-F238E27FC236}">
                <a16:creationId xmlns:a16="http://schemas.microsoft.com/office/drawing/2014/main" id="{DFCA6EDA-7E9B-8196-B14B-B512FFE2BABD}"/>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554A2A87-9332-E06A-A597-378E572F85D0}"/>
              </a:ext>
            </a:extLst>
          </p:cNvPr>
          <p:cNvPicPr>
            <a:picLocks noChangeAspect="1"/>
          </p:cNvPicPr>
          <p:nvPr/>
        </p:nvPicPr>
        <p:blipFill>
          <a:blip r:embed="rId4"/>
          <a:stretch>
            <a:fillRect/>
          </a:stretch>
        </p:blipFill>
        <p:spPr>
          <a:xfrm>
            <a:off x="1970862" y="1969399"/>
            <a:ext cx="8020863" cy="4246725"/>
          </a:xfrm>
          <a:prstGeom prst="rect">
            <a:avLst/>
          </a:prstGeom>
        </p:spPr>
      </p:pic>
    </p:spTree>
    <p:extLst>
      <p:ext uri="{BB962C8B-B14F-4D97-AF65-F5344CB8AC3E}">
        <p14:creationId xmlns:p14="http://schemas.microsoft.com/office/powerpoint/2010/main" val="1790069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DF32D-32C7-A4FD-8B5A-CFE144F9F57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A5B4B3-2F99-668B-D884-E09F57C51E5F}"/>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99CAB5B-5120-DF7A-B101-9D6CB8CF3D66}"/>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335D4E5-A8D1-392A-A204-71C8FCCEBCAA}"/>
              </a:ext>
            </a:extLst>
          </p:cNvPr>
          <p:cNvSpPr/>
          <p:nvPr/>
        </p:nvSpPr>
        <p:spPr>
          <a:xfrm>
            <a:off x="11772"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36F416B-032B-5D6F-FCAF-F9FBE0D5C8D0}"/>
              </a:ext>
            </a:extLst>
          </p:cNvPr>
          <p:cNvSpPr>
            <a:spLocks noGrp="1"/>
          </p:cNvSpPr>
          <p:nvPr>
            <p:ph type="title"/>
          </p:nvPr>
        </p:nvSpPr>
        <p:spPr>
          <a:xfrm>
            <a:off x="1468376" y="1175994"/>
            <a:ext cx="9603275" cy="587136"/>
          </a:xfrm>
        </p:spPr>
        <p:txBody>
          <a:bodyPr>
            <a:normAutofit fontScale="90000"/>
          </a:bodyPr>
          <a:lstStyle/>
          <a:p>
            <a:pPr algn="ctr"/>
            <a:r>
              <a:rPr lang="en-US" sz="4400" b="1" strike="noStrike" spc="-1" dirty="0">
                <a:solidFill>
                  <a:schemeClr val="bg1"/>
                </a:solidFill>
                <a:latin typeface="Aptos Narrow" panose="020B0004020202020204" pitchFamily="34" charset="0"/>
              </a:rPr>
              <a:t>Overview</a:t>
            </a:r>
            <a:endParaRPr lang="en-IN" sz="3600" b="1"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94FB4933-961A-B853-3146-A732ED61FE35}"/>
              </a:ext>
            </a:extLst>
          </p:cNvPr>
          <p:cNvSpPr>
            <a:spLocks noGrp="1"/>
          </p:cNvSpPr>
          <p:nvPr>
            <p:ph idx="1"/>
          </p:nvPr>
        </p:nvSpPr>
        <p:spPr>
          <a:xfrm>
            <a:off x="1188379" y="2377120"/>
            <a:ext cx="11339242" cy="3866890"/>
          </a:xfrm>
        </p:spPr>
        <p:txBody>
          <a:bodyPr/>
          <a:lstStyle/>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Introduction</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Literature Review</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Problem Statement</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Objectives of the Project</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Proposed Methodology</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References</a:t>
            </a:r>
            <a:endParaRPr lang="en-IN" sz="2400" b="0" strike="noStrike" spc="-1" dirty="0">
              <a:solidFill>
                <a:schemeClr val="bg1"/>
              </a:solidFill>
              <a:latin typeface="Arial"/>
            </a:endParaRPr>
          </a:p>
          <a:p>
            <a:endParaRPr lang="en-IN" dirty="0">
              <a:solidFill>
                <a:schemeClr val="bg1"/>
              </a:solidFill>
            </a:endParaRPr>
          </a:p>
        </p:txBody>
      </p:sp>
      <p:pic>
        <p:nvPicPr>
          <p:cNvPr id="4" name="Picture 3">
            <a:extLst>
              <a:ext uri="{FF2B5EF4-FFF2-40B4-BE49-F238E27FC236}">
                <a16:creationId xmlns:a16="http://schemas.microsoft.com/office/drawing/2014/main" id="{C6D6D0E3-B4C8-4F87-0993-96F33F94EFB0}"/>
              </a:ext>
            </a:extLst>
          </p:cNvPr>
          <p:cNvPicPr>
            <a:picLocks noChangeAspect="1"/>
          </p:cNvPicPr>
          <p:nvPr/>
        </p:nvPicPr>
        <p:blipFill>
          <a:blip r:embed="rId3"/>
          <a:stretch>
            <a:fillRect/>
          </a:stretch>
        </p:blipFill>
        <p:spPr>
          <a:xfrm>
            <a:off x="10058879" y="-463780"/>
            <a:ext cx="2025544" cy="1505554"/>
          </a:xfrm>
          <a:prstGeom prst="rect">
            <a:avLst/>
          </a:prstGeom>
        </p:spPr>
      </p:pic>
    </p:spTree>
    <p:extLst>
      <p:ext uri="{BB962C8B-B14F-4D97-AF65-F5344CB8AC3E}">
        <p14:creationId xmlns:p14="http://schemas.microsoft.com/office/powerpoint/2010/main" val="2638809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9E5AC-0839-63F4-951D-FC706675F6A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4DAF484-723E-BA0B-CBF5-D9735A4D6A88}"/>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B7B740B-4D90-E320-142C-AEEAECABFCFE}"/>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B0465E49-6342-6FB0-26D8-61640686F24F}"/>
              </a:ext>
            </a:extLst>
          </p:cNvPr>
          <p:cNvSpPr/>
          <p:nvPr/>
        </p:nvSpPr>
        <p:spPr>
          <a:xfrm>
            <a:off x="-2" y="0"/>
            <a:ext cx="12192002"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CC6DB57-FFF9-05F9-6813-BEBD03CBEB3A}"/>
              </a:ext>
            </a:extLst>
          </p:cNvPr>
          <p:cNvSpPr>
            <a:spLocks noGrp="1"/>
          </p:cNvSpPr>
          <p:nvPr>
            <p:ph type="title"/>
          </p:nvPr>
        </p:nvSpPr>
        <p:spPr>
          <a:xfrm>
            <a:off x="426379" y="1231186"/>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References</a:t>
            </a:r>
            <a:endParaRPr lang="en-IN" sz="4000" b="1"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39F7CD7D-150F-E80D-F55C-898C7193A73B}"/>
              </a:ext>
            </a:extLst>
          </p:cNvPr>
          <p:cNvSpPr>
            <a:spLocks noGrp="1"/>
          </p:cNvSpPr>
          <p:nvPr>
            <p:ph idx="1"/>
          </p:nvPr>
        </p:nvSpPr>
        <p:spPr>
          <a:xfrm>
            <a:off x="426378" y="2560938"/>
            <a:ext cx="11339242" cy="4691063"/>
          </a:xfrm>
        </p:spPr>
        <p:txBody>
          <a:bodyPr/>
          <a:lstStyle/>
          <a:p>
            <a:pPr marL="228600" indent="-228600">
              <a:lnSpc>
                <a:spcPct val="90000"/>
              </a:lnSpc>
              <a:spcBef>
                <a:spcPts val="1001"/>
              </a:spcBef>
              <a:buClr>
                <a:srgbClr val="610B4B"/>
              </a:buClr>
              <a:buFont typeface="Arial"/>
              <a:buChar char="•"/>
            </a:pPr>
            <a:r>
              <a:rPr lang="en-US"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https://medium.com/@muhammadshabrozshahab/yolo-v8-104f1375242c#:~:text=YOLOv8%20works%20by%20first%20dividing,probabilities%20for%20each%20bounding%20box</a:t>
            </a:r>
            <a:r>
              <a:rPr lang="en-US" dirty="0">
                <a:solidFill>
                  <a:schemeClr val="bg1"/>
                </a:solidFill>
                <a:latin typeface="Times New Roman" panose="02020603050405020304" pitchFamily="18" charset="0"/>
                <a:cs typeface="Times New Roman" panose="02020603050405020304" pitchFamily="18" charset="0"/>
              </a:rPr>
              <a:t>.</a:t>
            </a:r>
          </a:p>
          <a:p>
            <a:pPr marL="228600" indent="-228600">
              <a:lnSpc>
                <a:spcPct val="90000"/>
              </a:lnSpc>
              <a:spcBef>
                <a:spcPts val="1001"/>
              </a:spcBef>
              <a:buClr>
                <a:srgbClr val="610B4B"/>
              </a:buClr>
              <a:buFont typeface="Arial"/>
              <a:buChar char="•"/>
            </a:pPr>
            <a:r>
              <a:rPr lang="en-US"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https://link.springer.com/article/10.1007/s11042-022-12163-0</a:t>
            </a:r>
            <a:endParaRPr lang="en-US" dirty="0">
              <a:solidFill>
                <a:schemeClr val="bg1"/>
              </a:solidFill>
              <a:latin typeface="Times New Roman" panose="02020603050405020304" pitchFamily="18" charset="0"/>
              <a:cs typeface="Times New Roman" panose="02020603050405020304" pitchFamily="18" charset="0"/>
            </a:endParaRPr>
          </a:p>
          <a:p>
            <a:pPr marL="228600" indent="-228600">
              <a:lnSpc>
                <a:spcPct val="90000"/>
              </a:lnSpc>
              <a:spcBef>
                <a:spcPts val="1001"/>
              </a:spcBef>
              <a:buClr>
                <a:srgbClr val="610B4B"/>
              </a:buClr>
              <a:buFont typeface="Arial"/>
              <a:buChar char="•"/>
            </a:pPr>
            <a:r>
              <a:rPr lang="en-US" b="0" strike="noStrike" spc="-1"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https://www.e3s-conferences.org/articles/e3sconf/pdf/2021/05/e3sconf_iccsre2021_01006.pdf</a:t>
            </a:r>
            <a:endParaRPr lang="en-US" spc="-1" dirty="0">
              <a:solidFill>
                <a:schemeClr val="bg1"/>
              </a:solidFill>
              <a:latin typeface="Times New Roman" panose="02020603050405020304" pitchFamily="18" charset="0"/>
              <a:cs typeface="Times New Roman" panose="02020603050405020304" pitchFamily="18" charset="0"/>
            </a:endParaRPr>
          </a:p>
          <a:p>
            <a:pPr marL="228600" indent="-228600">
              <a:lnSpc>
                <a:spcPct val="90000"/>
              </a:lnSpc>
              <a:spcBef>
                <a:spcPts val="1001"/>
              </a:spcBef>
              <a:buClr>
                <a:srgbClr val="610B4B"/>
              </a:buClr>
              <a:buFont typeface="Arial"/>
              <a:buChar char="•"/>
            </a:pPr>
            <a:r>
              <a:rPr lang="en-US" b="0" strike="noStrike" spc="-1"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https://ijcrt.org/papers/IJCRT2005338.pdf</a:t>
            </a:r>
            <a:endParaRPr lang="en-US" b="0" strike="noStrike" spc="-1" dirty="0">
              <a:solidFill>
                <a:schemeClr val="bg1"/>
              </a:solidFill>
              <a:latin typeface="Times New Roman" panose="02020603050405020304" pitchFamily="18" charset="0"/>
              <a:cs typeface="Times New Roman" panose="02020603050405020304" pitchFamily="18" charset="0"/>
            </a:endParaRPr>
          </a:p>
          <a:p>
            <a:pPr marL="228600" indent="-228600">
              <a:lnSpc>
                <a:spcPct val="90000"/>
              </a:lnSpc>
              <a:spcBef>
                <a:spcPts val="1001"/>
              </a:spcBef>
              <a:buClr>
                <a:srgbClr val="610B4B"/>
              </a:buClr>
              <a:buFont typeface="Arial"/>
              <a:buChar char="•"/>
            </a:pPr>
            <a:r>
              <a:rPr lang="en-US" b="0" strike="noStrike" spc="-1" dirty="0">
                <a:solidFill>
                  <a:schemeClr val="bg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https://www.kaggle.com/datasets/pkdarabi/cardetection/data</a:t>
            </a:r>
            <a:endParaRPr lang="en-US" b="0" strike="noStrike" spc="-1" dirty="0">
              <a:solidFill>
                <a:schemeClr val="bg1"/>
              </a:solidFill>
              <a:latin typeface="Times New Roman" panose="02020603050405020304" pitchFamily="18" charset="0"/>
              <a:cs typeface="Times New Roman" panose="02020603050405020304" pitchFamily="18" charset="0"/>
            </a:endParaRPr>
          </a:p>
          <a:p>
            <a:pPr>
              <a:spcBef>
                <a:spcPts val="1001"/>
              </a:spcBef>
              <a:buClr>
                <a:srgbClr val="610B4B"/>
              </a:buClr>
            </a:pPr>
            <a:endParaRPr lang="en-IN" sz="3200" b="0" strike="noStrike" spc="-1"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30DD8AD-EF9C-2FCA-8316-A26414E4A952}"/>
              </a:ext>
            </a:extLst>
          </p:cNvPr>
          <p:cNvPicPr>
            <a:picLocks noChangeAspect="1"/>
          </p:cNvPicPr>
          <p:nvPr/>
        </p:nvPicPr>
        <p:blipFill>
          <a:blip r:embed="rId8"/>
          <a:stretch>
            <a:fillRect/>
          </a:stretch>
        </p:blipFill>
        <p:spPr>
          <a:xfrm>
            <a:off x="10058879" y="-463780"/>
            <a:ext cx="2025544" cy="1505554"/>
          </a:xfrm>
          <a:prstGeom prst="rect">
            <a:avLst/>
          </a:prstGeom>
        </p:spPr>
      </p:pic>
      <p:cxnSp>
        <p:nvCxnSpPr>
          <p:cNvPr id="9" name="Straight Connector 8">
            <a:extLst>
              <a:ext uri="{FF2B5EF4-FFF2-40B4-BE49-F238E27FC236}">
                <a16:creationId xmlns:a16="http://schemas.microsoft.com/office/drawing/2014/main" id="{774A7FB9-DF06-5561-1E0D-B85E4B917573}"/>
              </a:ext>
            </a:extLst>
          </p:cNvPr>
          <p:cNvCxnSpPr/>
          <p:nvPr/>
        </p:nvCxnSpPr>
        <p:spPr>
          <a:xfrm>
            <a:off x="1136789" y="1968573"/>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91261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B2893-F8ED-6BDB-AD98-A7F71941EF4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12BCF7-6B0B-A722-F676-EDA9E5A4FB3A}"/>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DBA20B37-BB18-761C-2035-B966A7D428EA}"/>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6D5C830-B766-CD47-5F31-8BD6E84761FF}"/>
              </a:ext>
            </a:extLst>
          </p:cNvPr>
          <p:cNvSpPr>
            <a:spLocks noGrp="1"/>
          </p:cNvSpPr>
          <p:nvPr>
            <p:ph type="title"/>
          </p:nvPr>
        </p:nvSpPr>
        <p:spPr>
          <a:xfrm>
            <a:off x="426378" y="593129"/>
            <a:ext cx="11339241" cy="702271"/>
          </a:xfrm>
        </p:spPr>
        <p:txBody>
          <a:bodyPr>
            <a:normAutofit/>
          </a:bodyPr>
          <a:lstStyle/>
          <a:p>
            <a:pPr algn="ctr"/>
            <a:r>
              <a:rPr lang="en-US" sz="4000" b="1" strike="noStrike" spc="-1" dirty="0">
                <a:solidFill>
                  <a:schemeClr val="bg1"/>
                </a:solidFill>
                <a:latin typeface="Aptos Narrow" panose="020B0004020202020204" pitchFamily="34" charset="0"/>
              </a:rPr>
              <a:t>Introduction</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D6548335-F90E-AB68-8D25-464EC764082A}"/>
              </a:ext>
            </a:extLst>
          </p:cNvPr>
          <p:cNvSpPr>
            <a:spLocks noGrp="1"/>
          </p:cNvSpPr>
          <p:nvPr>
            <p:ph idx="1"/>
          </p:nvPr>
        </p:nvSpPr>
        <p:spPr>
          <a:xfrm>
            <a:off x="1451579" y="2015732"/>
            <a:ext cx="9603275" cy="3838221"/>
          </a:xfrm>
        </p:spPr>
        <p:txBody>
          <a:bodyPr>
            <a:normAutofit/>
          </a:bodyPr>
          <a:lstStyle/>
          <a:p>
            <a:pPr marL="228600" indent="-228600">
              <a:lnSpc>
                <a:spcPct val="90000"/>
              </a:lnSpc>
              <a:spcBef>
                <a:spcPts val="1001"/>
              </a:spcBef>
              <a:buClr>
                <a:srgbClr val="000000"/>
              </a:buClr>
              <a:buFont typeface="Arial"/>
              <a:buChar char="•"/>
            </a:pPr>
            <a:r>
              <a:rPr lang="en-US" sz="2000" b="0" strike="noStrike" spc="-1" dirty="0">
                <a:solidFill>
                  <a:schemeClr val="bg1"/>
                </a:solidFill>
                <a:latin typeface="Times New Roman"/>
              </a:rPr>
              <a:t>Traffic signs play a crucial role in regulating and controlling traffic flow on roads, ensuring safety for drivers, pedestrians, and cyclists.</a:t>
            </a:r>
          </a:p>
          <a:p>
            <a:pPr marL="228600" indent="-228600">
              <a:lnSpc>
                <a:spcPct val="90000"/>
              </a:lnSpc>
              <a:spcBef>
                <a:spcPts val="1001"/>
              </a:spcBef>
              <a:buClr>
                <a:srgbClr val="000000"/>
              </a:buClr>
              <a:buFont typeface="Arial"/>
              <a:buChar char="•"/>
            </a:pPr>
            <a:r>
              <a:rPr lang="en-US" sz="2000" b="0" strike="noStrike" spc="-1" dirty="0">
                <a:solidFill>
                  <a:schemeClr val="bg1"/>
                </a:solidFill>
                <a:latin typeface="Times New Roman"/>
              </a:rPr>
              <a:t>With the advent of computer vision and machine learning technologies, there has been a growing interest in developing automated systems for the recognition and classification of traffic signs.</a:t>
            </a:r>
          </a:p>
          <a:p>
            <a:pPr marL="228600" indent="-228600">
              <a:lnSpc>
                <a:spcPct val="90000"/>
              </a:lnSpc>
              <a:spcBef>
                <a:spcPts val="1001"/>
              </a:spcBef>
              <a:buClr>
                <a:srgbClr val="000000"/>
              </a:buClr>
              <a:buFont typeface="Arial"/>
              <a:buChar char="•"/>
            </a:pPr>
            <a:r>
              <a:rPr lang="en-US" sz="2000" b="0" strike="noStrike" spc="-1" dirty="0">
                <a:solidFill>
                  <a:schemeClr val="bg1"/>
                </a:solidFill>
                <a:latin typeface="Times New Roman"/>
              </a:rPr>
              <a:t>Traffic sign classification involves the use of computer algorithms to identify and categorize different types of traffic signs based on visual information.</a:t>
            </a:r>
          </a:p>
          <a:p>
            <a:pPr marL="228600" indent="-228600">
              <a:lnSpc>
                <a:spcPct val="90000"/>
              </a:lnSpc>
              <a:spcBef>
                <a:spcPts val="1001"/>
              </a:spcBef>
              <a:buClr>
                <a:srgbClr val="000000"/>
              </a:buClr>
              <a:buFont typeface="Arial"/>
              <a:buChar char="•"/>
            </a:pPr>
            <a:r>
              <a:rPr lang="en-US" sz="2000" b="0" strike="noStrike" spc="-1" dirty="0">
                <a:solidFill>
                  <a:schemeClr val="bg1"/>
                </a:solidFill>
                <a:latin typeface="Times New Roman" panose="02020603050405020304" pitchFamily="18" charset="0"/>
                <a:cs typeface="Times New Roman" panose="02020603050405020304" pitchFamily="18" charset="0"/>
              </a:rPr>
              <a:t>Traffic sign classification is a vital component in the development of intelligent transportation systems.</a:t>
            </a:r>
            <a:endParaRPr lang="en-IN" dirty="0">
              <a:solidFill>
                <a:schemeClr val="bg1"/>
              </a:solidFill>
            </a:endParaRPr>
          </a:p>
        </p:txBody>
      </p:sp>
      <p:pic>
        <p:nvPicPr>
          <p:cNvPr id="4" name="Picture 3">
            <a:extLst>
              <a:ext uri="{FF2B5EF4-FFF2-40B4-BE49-F238E27FC236}">
                <a16:creationId xmlns:a16="http://schemas.microsoft.com/office/drawing/2014/main" id="{5B6CDF9C-FADC-777A-663A-CD0EB68A4FFB}"/>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60ABED3B-80C6-ED03-7F70-1F5BAE8F7A7B}"/>
              </a:ext>
            </a:extLst>
          </p:cNvPr>
          <p:cNvCxnSpPr>
            <a:cxnSpLocks/>
          </p:cNvCxnSpPr>
          <p:nvPr/>
        </p:nvCxnSpPr>
        <p:spPr>
          <a:xfrm>
            <a:off x="1451579" y="1505465"/>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62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60917-E523-33C7-BFC2-C50559F90F4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F9BB28A-B512-70BA-9051-27D888B387B3}"/>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12488F2B-3DC3-EF38-D4F2-0FA0F918784D}"/>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D26418A-C19D-AF72-B020-C962D11BD45F}"/>
              </a:ext>
            </a:extLst>
          </p:cNvPr>
          <p:cNvSpPr>
            <a:spLocks noGrp="1"/>
          </p:cNvSpPr>
          <p:nvPr>
            <p:ph type="title"/>
          </p:nvPr>
        </p:nvSpPr>
        <p:spPr>
          <a:xfrm>
            <a:off x="426378" y="617839"/>
            <a:ext cx="11339241" cy="677561"/>
          </a:xfrm>
        </p:spPr>
        <p:txBody>
          <a:bodyPr>
            <a:normAutofit/>
          </a:bodyPr>
          <a:lstStyle/>
          <a:p>
            <a:pPr algn="ctr"/>
            <a:r>
              <a:rPr lang="en-US" sz="4000" b="1" strike="noStrike" spc="-1" dirty="0">
                <a:solidFill>
                  <a:schemeClr val="bg1"/>
                </a:solidFill>
                <a:latin typeface="Aptos Narrow" panose="020B0004020202020204" pitchFamily="34" charset="0"/>
              </a:rPr>
              <a:t>Literature Review</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14566055-7012-3044-722D-730A61B388DB}"/>
              </a:ext>
            </a:extLst>
          </p:cNvPr>
          <p:cNvSpPr>
            <a:spLocks noGrp="1"/>
          </p:cNvSpPr>
          <p:nvPr>
            <p:ph idx="1"/>
          </p:nvPr>
        </p:nvSpPr>
        <p:spPr>
          <a:xfrm>
            <a:off x="1451579" y="2015732"/>
            <a:ext cx="9603275" cy="3838221"/>
          </a:xfrm>
        </p:spPr>
        <p:txBody>
          <a:bodyPr>
            <a:normAutofit lnSpcReduction="10000"/>
          </a:bodyPr>
          <a:lstStyle/>
          <a:p>
            <a:pPr>
              <a:lnSpc>
                <a:spcPct val="90000"/>
              </a:lnSpc>
              <a:spcBef>
                <a:spcPts val="1001"/>
              </a:spcBef>
              <a:buClr>
                <a:srgbClr val="000000"/>
              </a:buClr>
            </a:pPr>
            <a:r>
              <a:rPr lang="en-US" b="1" i="0" dirty="0">
                <a:solidFill>
                  <a:schemeClr val="bg1"/>
                </a:solidFill>
                <a:effectLst/>
                <a:latin typeface="Söhne"/>
              </a:rPr>
              <a:t>Traffic Sign Recognition using Deep Learning: A Review (2018)</a:t>
            </a:r>
            <a:r>
              <a:rPr lang="en-US" dirty="0">
                <a:solidFill>
                  <a:schemeClr val="bg1"/>
                </a:solidFill>
                <a:latin typeface="Söhne"/>
              </a:rPr>
              <a:t> :</a:t>
            </a:r>
          </a:p>
          <a:p>
            <a:pPr marL="457200" lvl="1" indent="0">
              <a:lnSpc>
                <a:spcPct val="90000"/>
              </a:lnSpc>
              <a:spcBef>
                <a:spcPts val="1001"/>
              </a:spcBef>
              <a:buClr>
                <a:srgbClr val="000000"/>
              </a:buClr>
              <a:buNone/>
            </a:pPr>
            <a:r>
              <a:rPr lang="en-US" dirty="0">
                <a:solidFill>
                  <a:schemeClr val="bg1"/>
                </a:solidFill>
              </a:rPr>
              <a:t>This review discusses various deep learning approaches, including CNNs, for traffic sign recognition. It covers the challenges and solutions in this domain and provides insights into the evolution of techniques.</a:t>
            </a:r>
          </a:p>
          <a:p>
            <a:pPr>
              <a:lnSpc>
                <a:spcPct val="90000"/>
              </a:lnSpc>
              <a:spcBef>
                <a:spcPts val="1001"/>
              </a:spcBef>
              <a:buClr>
                <a:srgbClr val="000000"/>
              </a:buClr>
            </a:pPr>
            <a:r>
              <a:rPr lang="en-US" b="1" i="0" dirty="0">
                <a:solidFill>
                  <a:schemeClr val="bg1"/>
                </a:solidFill>
                <a:effectLst/>
                <a:latin typeface="Söhne"/>
              </a:rPr>
              <a:t>Traffic Sign Recognition and Classification: A Survey (2019)</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This survey explores different methodologies for traffic sign recognition, including traditional computer vision techniques and deep learning approaches. CNNs are discussed in the context of feature extraction and classification.</a:t>
            </a:r>
            <a:endParaRPr lang="en-IN" dirty="0">
              <a:solidFill>
                <a:schemeClr val="bg1"/>
              </a:solidFill>
            </a:endParaRPr>
          </a:p>
          <a:p>
            <a:pPr>
              <a:lnSpc>
                <a:spcPct val="90000"/>
              </a:lnSpc>
              <a:spcBef>
                <a:spcPts val="1001"/>
              </a:spcBef>
              <a:buClr>
                <a:srgbClr val="000000"/>
              </a:buClr>
            </a:pPr>
            <a:r>
              <a:rPr lang="en-US" b="1" i="0" dirty="0">
                <a:solidFill>
                  <a:schemeClr val="bg1"/>
                </a:solidFill>
                <a:effectLst/>
                <a:latin typeface="Söhne"/>
              </a:rPr>
              <a:t>Comparative Study of CNN and RNN for Traffic Sign Recognition (2018):</a:t>
            </a:r>
          </a:p>
          <a:p>
            <a:pPr marL="457200" lvl="1" indent="0">
              <a:lnSpc>
                <a:spcPct val="90000"/>
              </a:lnSpc>
              <a:spcBef>
                <a:spcPts val="1001"/>
              </a:spcBef>
              <a:buClr>
                <a:srgbClr val="000000"/>
              </a:buClr>
              <a:buNone/>
            </a:pPr>
            <a:r>
              <a:rPr lang="en-US" dirty="0">
                <a:solidFill>
                  <a:schemeClr val="bg1"/>
                </a:solidFill>
                <a:latin typeface="Söhne"/>
              </a:rPr>
              <a:t>This study compares the performance of CNNs and Recurrent Neural Networks (RNNs) for traffic sign recognition. It provides insights into the strengths and weaknesses of each architecture in this specific context.</a:t>
            </a:r>
          </a:p>
        </p:txBody>
      </p:sp>
      <p:pic>
        <p:nvPicPr>
          <p:cNvPr id="4" name="Picture 3">
            <a:extLst>
              <a:ext uri="{FF2B5EF4-FFF2-40B4-BE49-F238E27FC236}">
                <a16:creationId xmlns:a16="http://schemas.microsoft.com/office/drawing/2014/main" id="{3BAB1E41-A0D9-4B13-849E-9C3F4E474C48}"/>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DA8A2A19-7613-0613-496B-038CF3967604}"/>
              </a:ext>
            </a:extLst>
          </p:cNvPr>
          <p:cNvCxnSpPr>
            <a:cxnSpLocks/>
          </p:cNvCxnSpPr>
          <p:nvPr/>
        </p:nvCxnSpPr>
        <p:spPr>
          <a:xfrm>
            <a:off x="1451579" y="1295400"/>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12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1AAAC-0603-DBF0-361B-195549D82C0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A0550F-3B38-07D8-555E-7D6DC38E248B}"/>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AD4F47C0-4EBC-4155-8B70-BD1FDC8707FE}"/>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9667A3B1-37BA-326C-DC57-46F87144A7E5}"/>
              </a:ext>
            </a:extLst>
          </p:cNvPr>
          <p:cNvSpPr>
            <a:spLocks noGrp="1"/>
          </p:cNvSpPr>
          <p:nvPr>
            <p:ph type="title"/>
          </p:nvPr>
        </p:nvSpPr>
        <p:spPr>
          <a:xfrm>
            <a:off x="426379" y="830755"/>
            <a:ext cx="11339241" cy="677561"/>
          </a:xfrm>
        </p:spPr>
        <p:txBody>
          <a:bodyPr>
            <a:normAutofit/>
          </a:bodyPr>
          <a:lstStyle/>
          <a:p>
            <a:pPr algn="ctr"/>
            <a:r>
              <a:rPr lang="en-US" sz="4000" b="1" strike="noStrike" spc="-1" dirty="0">
                <a:solidFill>
                  <a:schemeClr val="bg1"/>
                </a:solidFill>
                <a:latin typeface="Aptos Narrow" panose="020B0004020202020204" pitchFamily="34" charset="0"/>
              </a:rPr>
              <a:t>Literature Review</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78091B1D-552F-F808-1861-F4C91C665C8A}"/>
              </a:ext>
            </a:extLst>
          </p:cNvPr>
          <p:cNvSpPr>
            <a:spLocks noGrp="1"/>
          </p:cNvSpPr>
          <p:nvPr>
            <p:ph idx="1"/>
          </p:nvPr>
        </p:nvSpPr>
        <p:spPr>
          <a:xfrm>
            <a:off x="1451579" y="2015732"/>
            <a:ext cx="9603275" cy="3838221"/>
          </a:xfrm>
        </p:spPr>
        <p:txBody>
          <a:bodyPr>
            <a:normAutofit fontScale="92500" lnSpcReduction="10000"/>
          </a:bodyPr>
          <a:lstStyle/>
          <a:p>
            <a:pPr>
              <a:lnSpc>
                <a:spcPct val="90000"/>
              </a:lnSpc>
              <a:spcBef>
                <a:spcPts val="1001"/>
              </a:spcBef>
              <a:buClr>
                <a:srgbClr val="000000"/>
              </a:buClr>
            </a:pPr>
            <a:r>
              <a:rPr lang="en-US" b="1" i="0" dirty="0">
                <a:solidFill>
                  <a:schemeClr val="bg1"/>
                </a:solidFill>
                <a:effectLst/>
                <a:latin typeface="Söhne"/>
              </a:rPr>
              <a:t>"Traffic Sign Recognition - How far are we from the solution?" (2017)</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Sermanet</a:t>
            </a:r>
            <a:r>
              <a:rPr lang="en-US" dirty="0">
                <a:solidFill>
                  <a:schemeClr val="bg1"/>
                </a:solidFill>
              </a:rPr>
              <a:t>, P., LeCun, Y., &amp; </a:t>
            </a:r>
            <a:r>
              <a:rPr lang="en-US" dirty="0" err="1">
                <a:solidFill>
                  <a:schemeClr val="bg1"/>
                </a:solidFill>
              </a:rPr>
              <a:t>Chintala</a:t>
            </a:r>
            <a:r>
              <a:rPr lang="en-US" dirty="0">
                <a:solidFill>
                  <a:schemeClr val="bg1"/>
                </a:solidFill>
              </a:rPr>
              <a:t>, S.</a:t>
            </a:r>
          </a:p>
          <a:p>
            <a:pPr marL="457200" lvl="1" indent="0">
              <a:lnSpc>
                <a:spcPct val="90000"/>
              </a:lnSpc>
              <a:spcBef>
                <a:spcPts val="1001"/>
              </a:spcBef>
              <a:buClr>
                <a:srgbClr val="000000"/>
              </a:buClr>
              <a:buNone/>
            </a:pPr>
            <a:r>
              <a:rPr lang="en-US" dirty="0">
                <a:solidFill>
                  <a:schemeClr val="bg1"/>
                </a:solidFill>
              </a:rPr>
              <a:t>Published in: Neural Information Processing Systems (</a:t>
            </a:r>
            <a:r>
              <a:rPr lang="en-US" dirty="0" err="1">
                <a:solidFill>
                  <a:schemeClr val="bg1"/>
                </a:solidFill>
              </a:rPr>
              <a:t>NeurIPS</a:t>
            </a:r>
            <a:r>
              <a:rPr lang="en-US" dirty="0">
                <a:solidFill>
                  <a:schemeClr val="bg1"/>
                </a:solidFill>
              </a:rPr>
              <a:t>) conference.</a:t>
            </a:r>
          </a:p>
          <a:p>
            <a:pPr marL="457200" lvl="1" indent="0">
              <a:lnSpc>
                <a:spcPct val="90000"/>
              </a:lnSpc>
              <a:spcBef>
                <a:spcPts val="1001"/>
              </a:spcBef>
              <a:buClr>
                <a:srgbClr val="000000"/>
              </a:buClr>
              <a:buNone/>
            </a:pPr>
            <a:r>
              <a:rPr lang="en-US" dirty="0">
                <a:solidFill>
                  <a:schemeClr val="bg1"/>
                </a:solidFill>
              </a:rPr>
              <a:t>This paper discusses the challenges in traffic sign recognition and proposes a deep learning approach using Convolutional Neural Networks (CNNs). It provides insights into the development and evaluation of a model on the GTSRB dataset.</a:t>
            </a:r>
          </a:p>
          <a:p>
            <a:pPr>
              <a:lnSpc>
                <a:spcPct val="90000"/>
              </a:lnSpc>
              <a:spcBef>
                <a:spcPts val="1001"/>
              </a:spcBef>
              <a:buClr>
                <a:srgbClr val="000000"/>
              </a:buClr>
            </a:pPr>
            <a:r>
              <a:rPr lang="en-US" b="1" i="0" dirty="0">
                <a:solidFill>
                  <a:schemeClr val="bg1"/>
                </a:solidFill>
                <a:effectLst/>
                <a:latin typeface="Söhne"/>
              </a:rPr>
              <a:t>"A Survey on Deep Learning Approaches for Traffic Sign Recognition" (2018)</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Sengur</a:t>
            </a:r>
            <a:r>
              <a:rPr lang="en-US" dirty="0">
                <a:solidFill>
                  <a:schemeClr val="bg1"/>
                </a:solidFill>
              </a:rPr>
              <a:t>, A.</a:t>
            </a:r>
          </a:p>
          <a:p>
            <a:pPr marL="457200" lvl="1" indent="0">
              <a:lnSpc>
                <a:spcPct val="90000"/>
              </a:lnSpc>
              <a:spcBef>
                <a:spcPts val="1001"/>
              </a:spcBef>
              <a:buClr>
                <a:srgbClr val="000000"/>
              </a:buClr>
              <a:buNone/>
            </a:pPr>
            <a:r>
              <a:rPr lang="en-US" dirty="0">
                <a:solidFill>
                  <a:schemeClr val="bg1"/>
                </a:solidFill>
              </a:rPr>
              <a:t>Published in: Neural Computing and Applications.</a:t>
            </a:r>
          </a:p>
          <a:p>
            <a:pPr marL="457200" lvl="1" indent="0">
              <a:lnSpc>
                <a:spcPct val="90000"/>
              </a:lnSpc>
              <a:spcBef>
                <a:spcPts val="1001"/>
              </a:spcBef>
              <a:buClr>
                <a:srgbClr val="000000"/>
              </a:buClr>
              <a:buNone/>
            </a:pPr>
            <a:r>
              <a:rPr lang="en-US" dirty="0">
                <a:solidFill>
                  <a:schemeClr val="bg1"/>
                </a:solidFill>
              </a:rPr>
              <a:t>This survey provides an overview of deep learning approaches, including CNNs, applied to traffic sign recognition. It covers various architectures, preprocessing techniques, and datasets used in the field.</a:t>
            </a:r>
            <a:endParaRPr lang="en-IN" dirty="0">
              <a:solidFill>
                <a:schemeClr val="bg1"/>
              </a:solidFill>
            </a:endParaRPr>
          </a:p>
        </p:txBody>
      </p:sp>
      <p:pic>
        <p:nvPicPr>
          <p:cNvPr id="4" name="Picture 3">
            <a:extLst>
              <a:ext uri="{FF2B5EF4-FFF2-40B4-BE49-F238E27FC236}">
                <a16:creationId xmlns:a16="http://schemas.microsoft.com/office/drawing/2014/main" id="{1FA08CD0-2FD7-7B46-D764-6E24FA4B7C20}"/>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4843F5AE-59D9-E1DF-6CB1-AB1A693BA655}"/>
              </a:ext>
            </a:extLst>
          </p:cNvPr>
          <p:cNvCxnSpPr>
            <a:cxnSpLocks/>
          </p:cNvCxnSpPr>
          <p:nvPr/>
        </p:nvCxnSpPr>
        <p:spPr>
          <a:xfrm>
            <a:off x="1451579" y="1678459"/>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950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18E66-4018-5A6F-FA11-36CDE320B55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C24D24F-4BAE-67DA-71FC-3F76CC64F560}"/>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4B48C073-549D-62A7-3D99-4DCA9A19F0EE}"/>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7224E22-E2FF-8C32-4A25-3AC2752B1E59}"/>
              </a:ext>
            </a:extLst>
          </p:cNvPr>
          <p:cNvSpPr>
            <a:spLocks noGrp="1"/>
          </p:cNvSpPr>
          <p:nvPr>
            <p:ph type="title"/>
          </p:nvPr>
        </p:nvSpPr>
        <p:spPr>
          <a:xfrm>
            <a:off x="426379" y="830755"/>
            <a:ext cx="11339241" cy="677561"/>
          </a:xfrm>
        </p:spPr>
        <p:txBody>
          <a:bodyPr>
            <a:normAutofit/>
          </a:bodyPr>
          <a:lstStyle/>
          <a:p>
            <a:pPr algn="ctr"/>
            <a:r>
              <a:rPr lang="en-US" sz="4000" b="1" strike="noStrike" spc="-1" dirty="0">
                <a:solidFill>
                  <a:schemeClr val="bg1"/>
                </a:solidFill>
                <a:latin typeface="Aptos Narrow" panose="020B0004020202020204" pitchFamily="34" charset="0"/>
              </a:rPr>
              <a:t>Literature Review</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BE48153B-4528-9DE2-04FB-C669B56AFECD}"/>
              </a:ext>
            </a:extLst>
          </p:cNvPr>
          <p:cNvSpPr>
            <a:spLocks noGrp="1"/>
          </p:cNvSpPr>
          <p:nvPr>
            <p:ph idx="1"/>
          </p:nvPr>
        </p:nvSpPr>
        <p:spPr>
          <a:xfrm>
            <a:off x="1451579" y="2015732"/>
            <a:ext cx="9603275" cy="3838221"/>
          </a:xfrm>
        </p:spPr>
        <p:txBody>
          <a:bodyPr>
            <a:normAutofit fontScale="92500" lnSpcReduction="20000"/>
          </a:bodyPr>
          <a:lstStyle/>
          <a:p>
            <a:pPr>
              <a:lnSpc>
                <a:spcPct val="90000"/>
              </a:lnSpc>
              <a:spcBef>
                <a:spcPts val="1001"/>
              </a:spcBef>
              <a:buClr>
                <a:srgbClr val="000000"/>
              </a:buClr>
            </a:pPr>
            <a:r>
              <a:rPr lang="en-IN" b="1" i="0" dirty="0">
                <a:solidFill>
                  <a:schemeClr val="bg1"/>
                </a:solidFill>
                <a:effectLst/>
                <a:latin typeface="Söhne"/>
              </a:rPr>
              <a:t>"Traffic Sign Recognition: A Historical Perspective" (2019)</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Houben</a:t>
            </a:r>
            <a:r>
              <a:rPr lang="en-US" dirty="0">
                <a:solidFill>
                  <a:schemeClr val="bg1"/>
                </a:solidFill>
              </a:rPr>
              <a:t>, S., </a:t>
            </a:r>
            <a:r>
              <a:rPr lang="en-US" dirty="0" err="1">
                <a:solidFill>
                  <a:schemeClr val="bg1"/>
                </a:solidFill>
              </a:rPr>
              <a:t>Stallkamp</a:t>
            </a:r>
            <a:r>
              <a:rPr lang="en-US" dirty="0">
                <a:solidFill>
                  <a:schemeClr val="bg1"/>
                </a:solidFill>
              </a:rPr>
              <a:t>, J., </a:t>
            </a:r>
            <a:r>
              <a:rPr lang="en-US" dirty="0" err="1">
                <a:solidFill>
                  <a:schemeClr val="bg1"/>
                </a:solidFill>
              </a:rPr>
              <a:t>Salmen</a:t>
            </a:r>
            <a:r>
              <a:rPr lang="en-US" dirty="0">
                <a:solidFill>
                  <a:schemeClr val="bg1"/>
                </a:solidFill>
              </a:rPr>
              <a:t>, J., &amp; </a:t>
            </a:r>
            <a:r>
              <a:rPr lang="en-US" dirty="0" err="1">
                <a:solidFill>
                  <a:schemeClr val="bg1"/>
                </a:solidFill>
              </a:rPr>
              <a:t>Schlipsing</a:t>
            </a:r>
            <a:r>
              <a:rPr lang="en-US" dirty="0">
                <a:solidFill>
                  <a:schemeClr val="bg1"/>
                </a:solidFill>
              </a:rPr>
              <a:t>, M.</a:t>
            </a:r>
          </a:p>
          <a:p>
            <a:pPr marL="457200" lvl="1" indent="0">
              <a:lnSpc>
                <a:spcPct val="90000"/>
              </a:lnSpc>
              <a:spcBef>
                <a:spcPts val="1001"/>
              </a:spcBef>
              <a:buClr>
                <a:srgbClr val="000000"/>
              </a:buClr>
              <a:buNone/>
            </a:pPr>
            <a:r>
              <a:rPr lang="en-US" dirty="0">
                <a:solidFill>
                  <a:schemeClr val="bg1"/>
                </a:solidFill>
              </a:rPr>
              <a:t>Published in: Neural Networks.</a:t>
            </a:r>
          </a:p>
          <a:p>
            <a:pPr marL="457200" lvl="1" indent="0">
              <a:lnSpc>
                <a:spcPct val="90000"/>
              </a:lnSpc>
              <a:spcBef>
                <a:spcPts val="1001"/>
              </a:spcBef>
              <a:buClr>
                <a:srgbClr val="000000"/>
              </a:buClr>
              <a:buNone/>
            </a:pPr>
            <a:r>
              <a:rPr lang="en-US" dirty="0">
                <a:solidFill>
                  <a:schemeClr val="bg1"/>
                </a:solidFill>
              </a:rPr>
              <a:t>The paper explores the historical evolution of traffic sign recognition systems, including traditional approaches and the shift towards deep learning. It also introduces the German Traffic Sign Recognition Benchmark (GTSRB) dataset.</a:t>
            </a:r>
          </a:p>
          <a:p>
            <a:pPr>
              <a:lnSpc>
                <a:spcPct val="90000"/>
              </a:lnSpc>
              <a:spcBef>
                <a:spcPts val="1001"/>
              </a:spcBef>
              <a:buClr>
                <a:srgbClr val="000000"/>
              </a:buClr>
            </a:pPr>
            <a:r>
              <a:rPr lang="en-US" b="1" i="0" dirty="0">
                <a:solidFill>
                  <a:schemeClr val="bg1"/>
                </a:solidFill>
                <a:effectLst/>
                <a:latin typeface="Söhne"/>
              </a:rPr>
              <a:t>"Deep Neural Networks for Traffic Sign Recognition in Advanced Driver Assistance Systems: A Review" (2020)</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Khattak, A. M., Khan, M. U. K., &amp; Kim, D. H.</a:t>
            </a:r>
          </a:p>
          <a:p>
            <a:pPr marL="457200" lvl="1" indent="0">
              <a:lnSpc>
                <a:spcPct val="90000"/>
              </a:lnSpc>
              <a:spcBef>
                <a:spcPts val="1001"/>
              </a:spcBef>
              <a:buClr>
                <a:srgbClr val="000000"/>
              </a:buClr>
              <a:buNone/>
            </a:pPr>
            <a:r>
              <a:rPr lang="en-US" dirty="0">
                <a:solidFill>
                  <a:schemeClr val="bg1"/>
                </a:solidFill>
              </a:rPr>
              <a:t>Published in: Electronics.</a:t>
            </a:r>
          </a:p>
          <a:p>
            <a:pPr marL="457200" lvl="1" indent="0">
              <a:lnSpc>
                <a:spcPct val="90000"/>
              </a:lnSpc>
              <a:spcBef>
                <a:spcPts val="1001"/>
              </a:spcBef>
              <a:buClr>
                <a:srgbClr val="000000"/>
              </a:buClr>
              <a:buNone/>
            </a:pPr>
            <a:r>
              <a:rPr lang="en-US" dirty="0">
                <a:solidFill>
                  <a:schemeClr val="bg1"/>
                </a:solidFill>
              </a:rPr>
              <a:t>This review focuses on the application of deep neural networks in advanced driver assistance systems, with an emphasis on traffic sign recognition. It covers various architectures, datasets, and challenges.</a:t>
            </a:r>
            <a:endParaRPr lang="en-IN" dirty="0">
              <a:solidFill>
                <a:schemeClr val="bg1"/>
              </a:solidFill>
            </a:endParaRPr>
          </a:p>
        </p:txBody>
      </p:sp>
      <p:pic>
        <p:nvPicPr>
          <p:cNvPr id="4" name="Picture 3">
            <a:extLst>
              <a:ext uri="{FF2B5EF4-FFF2-40B4-BE49-F238E27FC236}">
                <a16:creationId xmlns:a16="http://schemas.microsoft.com/office/drawing/2014/main" id="{FA33881A-D463-A6F3-98A1-701C16D4D881}"/>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5592BB18-2C89-6B6B-B2DE-23AEB04D0E69}"/>
              </a:ext>
            </a:extLst>
          </p:cNvPr>
          <p:cNvCxnSpPr>
            <a:cxnSpLocks/>
          </p:cNvCxnSpPr>
          <p:nvPr/>
        </p:nvCxnSpPr>
        <p:spPr>
          <a:xfrm>
            <a:off x="1451579" y="1678459"/>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15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29423-96D9-CF19-5BE3-7B3E46EF09F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C49AC29-B24C-7FE3-B1DA-09BD5D8D91BB}"/>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FAF80D5A-738B-9497-9F25-382347B6BF01}"/>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51FA519-C1C2-9D74-E3CF-F33554D1B8D4}"/>
              </a:ext>
            </a:extLst>
          </p:cNvPr>
          <p:cNvSpPr>
            <a:spLocks noGrp="1"/>
          </p:cNvSpPr>
          <p:nvPr>
            <p:ph type="title"/>
          </p:nvPr>
        </p:nvSpPr>
        <p:spPr>
          <a:xfrm>
            <a:off x="426379" y="830755"/>
            <a:ext cx="11339241" cy="677561"/>
          </a:xfrm>
        </p:spPr>
        <p:txBody>
          <a:bodyPr>
            <a:normAutofit/>
          </a:bodyPr>
          <a:lstStyle/>
          <a:p>
            <a:pPr algn="ctr"/>
            <a:r>
              <a:rPr lang="en-US" sz="4000" b="1" strike="noStrike" spc="-1" dirty="0">
                <a:solidFill>
                  <a:schemeClr val="bg1"/>
                </a:solidFill>
                <a:latin typeface="Aptos Narrow" panose="020B0004020202020204" pitchFamily="34" charset="0"/>
              </a:rPr>
              <a:t>Literature Review</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AEEEF78E-6633-07DC-3DBB-4A38561D1373}"/>
              </a:ext>
            </a:extLst>
          </p:cNvPr>
          <p:cNvSpPr>
            <a:spLocks noGrp="1"/>
          </p:cNvSpPr>
          <p:nvPr>
            <p:ph idx="1"/>
          </p:nvPr>
        </p:nvSpPr>
        <p:spPr>
          <a:xfrm>
            <a:off x="1451579" y="2015732"/>
            <a:ext cx="9603275" cy="3838221"/>
          </a:xfrm>
        </p:spPr>
        <p:txBody>
          <a:bodyPr>
            <a:normAutofit lnSpcReduction="10000"/>
          </a:bodyPr>
          <a:lstStyle/>
          <a:p>
            <a:pPr>
              <a:lnSpc>
                <a:spcPct val="90000"/>
              </a:lnSpc>
              <a:spcBef>
                <a:spcPts val="1001"/>
              </a:spcBef>
              <a:buClr>
                <a:srgbClr val="000000"/>
              </a:buClr>
            </a:pPr>
            <a:r>
              <a:rPr lang="en-US" b="1" i="0" dirty="0">
                <a:solidFill>
                  <a:schemeClr val="bg1"/>
                </a:solidFill>
                <a:effectLst/>
                <a:latin typeface="Söhne"/>
              </a:rPr>
              <a:t>"Traffic Sign Recognition: A Benchmarking Study on the State of the Art" (2021)</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Ronao</a:t>
            </a:r>
            <a:r>
              <a:rPr lang="en-US" dirty="0">
                <a:solidFill>
                  <a:schemeClr val="bg1"/>
                </a:solidFill>
              </a:rPr>
              <a:t>, C. A., &amp; Cho, S. B.</a:t>
            </a:r>
          </a:p>
          <a:p>
            <a:pPr marL="457200" lvl="1" indent="0">
              <a:lnSpc>
                <a:spcPct val="90000"/>
              </a:lnSpc>
              <a:spcBef>
                <a:spcPts val="1001"/>
              </a:spcBef>
              <a:buClr>
                <a:srgbClr val="000000"/>
              </a:buClr>
              <a:buNone/>
            </a:pPr>
            <a:r>
              <a:rPr lang="en-US" dirty="0">
                <a:solidFill>
                  <a:schemeClr val="bg1"/>
                </a:solidFill>
              </a:rPr>
              <a:t>Published in: Expert Systems with Applications.</a:t>
            </a:r>
          </a:p>
          <a:p>
            <a:pPr marL="457200" lvl="1" indent="0">
              <a:lnSpc>
                <a:spcPct val="90000"/>
              </a:lnSpc>
              <a:spcBef>
                <a:spcPts val="1001"/>
              </a:spcBef>
              <a:buClr>
                <a:srgbClr val="000000"/>
              </a:buClr>
              <a:buNone/>
            </a:pPr>
            <a:r>
              <a:rPr lang="en-US" dirty="0">
                <a:solidFill>
                  <a:schemeClr val="bg1"/>
                </a:solidFill>
              </a:rPr>
              <a:t>The paper provides a benchmarking study on the state-of-the-art in traffic sign recognition, evaluating multiple datasets and comparing the performance of different algorithms.</a:t>
            </a:r>
          </a:p>
          <a:p>
            <a:pPr>
              <a:lnSpc>
                <a:spcPct val="90000"/>
              </a:lnSpc>
              <a:spcBef>
                <a:spcPts val="1001"/>
              </a:spcBef>
              <a:buClr>
                <a:srgbClr val="000000"/>
              </a:buClr>
            </a:pPr>
            <a:r>
              <a:rPr lang="en-US" b="1" i="0" dirty="0">
                <a:solidFill>
                  <a:schemeClr val="bg1"/>
                </a:solidFill>
                <a:effectLst/>
                <a:latin typeface="Söhne"/>
              </a:rPr>
              <a:t>"Traffic Sign Recognition: An Overview and a Proposal of a Novel Algorithm" (2016):</a:t>
            </a:r>
            <a:endParaRPr lang="en-US" dirty="0">
              <a:solidFill>
                <a:schemeClr val="bg1"/>
              </a:solidFill>
              <a:latin typeface="Söhne"/>
            </a:endParaRP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Belgacem</a:t>
            </a:r>
            <a:r>
              <a:rPr lang="en-US" dirty="0">
                <a:solidFill>
                  <a:schemeClr val="bg1"/>
                </a:solidFill>
              </a:rPr>
              <a:t>, F., </a:t>
            </a:r>
            <a:r>
              <a:rPr lang="en-US" dirty="0" err="1">
                <a:solidFill>
                  <a:schemeClr val="bg1"/>
                </a:solidFill>
              </a:rPr>
              <a:t>Benmohammed</a:t>
            </a:r>
            <a:r>
              <a:rPr lang="en-US" dirty="0">
                <a:solidFill>
                  <a:schemeClr val="bg1"/>
                </a:solidFill>
              </a:rPr>
              <a:t>, M.</a:t>
            </a:r>
          </a:p>
          <a:p>
            <a:pPr marL="457200" lvl="1" indent="0">
              <a:lnSpc>
                <a:spcPct val="90000"/>
              </a:lnSpc>
              <a:spcBef>
                <a:spcPts val="1001"/>
              </a:spcBef>
              <a:buClr>
                <a:srgbClr val="000000"/>
              </a:buClr>
              <a:buNone/>
            </a:pPr>
            <a:r>
              <a:rPr lang="en-US" dirty="0">
                <a:solidFill>
                  <a:schemeClr val="bg1"/>
                </a:solidFill>
              </a:rPr>
              <a:t>Published in: IEEE Transactions on Intelligent Transportation Systems.</a:t>
            </a:r>
          </a:p>
          <a:p>
            <a:pPr marL="457200" lvl="1" indent="0">
              <a:lnSpc>
                <a:spcPct val="90000"/>
              </a:lnSpc>
              <a:spcBef>
                <a:spcPts val="1001"/>
              </a:spcBef>
              <a:buClr>
                <a:srgbClr val="000000"/>
              </a:buClr>
              <a:buNone/>
            </a:pPr>
            <a:r>
              <a:rPr lang="en-US" dirty="0">
                <a:solidFill>
                  <a:schemeClr val="bg1"/>
                </a:solidFill>
              </a:rPr>
              <a:t>The paper presents an overview of traffic sign recognition and proposes a novel algorithm for efficient classification.</a:t>
            </a:r>
          </a:p>
        </p:txBody>
      </p:sp>
      <p:pic>
        <p:nvPicPr>
          <p:cNvPr id="4" name="Picture 3">
            <a:extLst>
              <a:ext uri="{FF2B5EF4-FFF2-40B4-BE49-F238E27FC236}">
                <a16:creationId xmlns:a16="http://schemas.microsoft.com/office/drawing/2014/main" id="{71EE618A-4161-BB54-3DB8-19BA5DAB2ACD}"/>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9919BD02-DEB6-4732-821D-DADB8EE45403}"/>
              </a:ext>
            </a:extLst>
          </p:cNvPr>
          <p:cNvCxnSpPr>
            <a:cxnSpLocks/>
          </p:cNvCxnSpPr>
          <p:nvPr/>
        </p:nvCxnSpPr>
        <p:spPr>
          <a:xfrm>
            <a:off x="1451579" y="1678459"/>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8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B5888-24DC-7486-EA9D-DFE8262C15D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76A6BF2-27EF-190A-022E-FF5C0DE4E223}"/>
              </a:ext>
            </a:extLst>
          </p:cNvPr>
          <p:cNvPicPr>
            <a:picLocks noChangeAspect="1"/>
          </p:cNvPicPr>
          <p:nvPr/>
        </p:nvPicPr>
        <p:blipFill>
          <a:blip r:embed="rId2"/>
          <a:stretch>
            <a:fillRect/>
          </a:stretch>
        </p:blipFill>
        <p:spPr>
          <a:xfrm>
            <a:off x="0" y="-1"/>
            <a:ext cx="12192000" cy="6858001"/>
          </a:xfrm>
          <a:prstGeom prst="rect">
            <a:avLst/>
          </a:prstGeom>
        </p:spPr>
      </p:pic>
      <p:sp>
        <p:nvSpPr>
          <p:cNvPr id="7" name="Rectangle 6">
            <a:extLst>
              <a:ext uri="{FF2B5EF4-FFF2-40B4-BE49-F238E27FC236}">
                <a16:creationId xmlns:a16="http://schemas.microsoft.com/office/drawing/2014/main" id="{24E293C9-EB90-01F6-3E3D-2E2C33AB513D}"/>
              </a:ext>
            </a:extLst>
          </p:cNvPr>
          <p:cNvSpPr/>
          <p:nvPr/>
        </p:nvSpPr>
        <p:spPr>
          <a:xfrm>
            <a:off x="0" y="12356"/>
            <a:ext cx="12192000" cy="684564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AF67ED9-5FA0-F6B2-E5CF-44E87D810351}"/>
              </a:ext>
            </a:extLst>
          </p:cNvPr>
          <p:cNvSpPr/>
          <p:nvPr/>
        </p:nvSpPr>
        <p:spPr>
          <a:xfrm>
            <a:off x="0" y="12356"/>
            <a:ext cx="12192000" cy="6833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82226E7-D1FC-5B70-E242-D96E7E2E86AA}"/>
              </a:ext>
            </a:extLst>
          </p:cNvPr>
          <p:cNvSpPr>
            <a:spLocks noGrp="1"/>
          </p:cNvSpPr>
          <p:nvPr>
            <p:ph type="title"/>
          </p:nvPr>
        </p:nvSpPr>
        <p:spPr>
          <a:xfrm>
            <a:off x="525232" y="1180671"/>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Problem Statement</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0A93FC9E-8931-F340-6F54-2CC1533093E7}"/>
              </a:ext>
            </a:extLst>
          </p:cNvPr>
          <p:cNvSpPr>
            <a:spLocks noGrp="1"/>
          </p:cNvSpPr>
          <p:nvPr>
            <p:ph idx="1"/>
          </p:nvPr>
        </p:nvSpPr>
        <p:spPr>
          <a:xfrm>
            <a:off x="1170836" y="2669059"/>
            <a:ext cx="10048032" cy="3273125"/>
          </a:xfrm>
        </p:spPr>
        <p:txBody>
          <a:bodyPr/>
          <a:lstStyle/>
          <a:p>
            <a:pPr marL="0" indent="0">
              <a:buNone/>
            </a:pPr>
            <a:r>
              <a:rPr lang="en-US" sz="2000" b="0" strike="noStrike" spc="-1" dirty="0">
                <a:solidFill>
                  <a:schemeClr val="bg1"/>
                </a:solidFill>
                <a:latin typeface="Times New Roman" panose="02020603050405020304" pitchFamily="18" charset="0"/>
                <a:cs typeface="Times New Roman" panose="02020603050405020304" pitchFamily="18" charset="0"/>
              </a:rPr>
              <a:t>The problem statement for traffic sign detection typically involves developing a computer vision system capable of identifying and recognizing traffic signs in images. The goal is to create a system that can assist in real-time traffic sign detection for applications such as autonomous vehicles even when they are moving in a lightning speed, advanced driver assistance systems (ADAS), or traffic monitoring.</a:t>
            </a:r>
            <a:endParaRPr lang="en-IN" dirty="0">
              <a:solidFill>
                <a:schemeClr val="bg1"/>
              </a:solidFill>
            </a:endParaRPr>
          </a:p>
        </p:txBody>
      </p:sp>
      <p:pic>
        <p:nvPicPr>
          <p:cNvPr id="4" name="Picture 3">
            <a:extLst>
              <a:ext uri="{FF2B5EF4-FFF2-40B4-BE49-F238E27FC236}">
                <a16:creationId xmlns:a16="http://schemas.microsoft.com/office/drawing/2014/main" id="{AFA5537C-1A24-9271-BFD3-6BC5FC49139D}"/>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9" name="Straight Connector 8">
            <a:extLst>
              <a:ext uri="{FF2B5EF4-FFF2-40B4-BE49-F238E27FC236}">
                <a16:creationId xmlns:a16="http://schemas.microsoft.com/office/drawing/2014/main" id="{DFA5E55F-02A4-D428-877D-3121885BD18A}"/>
              </a:ext>
            </a:extLst>
          </p:cNvPr>
          <p:cNvCxnSpPr>
            <a:cxnSpLocks/>
          </p:cNvCxnSpPr>
          <p:nvPr/>
        </p:nvCxnSpPr>
        <p:spPr>
          <a:xfrm>
            <a:off x="1446600" y="2110946"/>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99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40147-21BC-85E8-8DEE-5B9EAE8009CE}"/>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510B39EE-0E72-771A-8061-9490C41031BB}"/>
              </a:ext>
            </a:extLst>
          </p:cNvPr>
          <p:cNvPicPr>
            <a:picLocks noChangeAspect="1"/>
          </p:cNvPicPr>
          <p:nvPr/>
        </p:nvPicPr>
        <p:blipFill>
          <a:blip r:embed="rId2"/>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4501F5B3-AE9B-965B-8585-97C9BE455F83}"/>
              </a:ext>
            </a:extLst>
          </p:cNvPr>
          <p:cNvSpPr/>
          <p:nvPr/>
        </p:nvSpPr>
        <p:spPr>
          <a:xfrm>
            <a:off x="0" y="-1"/>
            <a:ext cx="12192000"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457BA57C-A2D1-D61E-57FA-BFD1DEB44B60}"/>
              </a:ext>
            </a:extLst>
          </p:cNvPr>
          <p:cNvSpPr/>
          <p:nvPr/>
        </p:nvSpPr>
        <p:spPr>
          <a:xfrm>
            <a:off x="0" y="-2"/>
            <a:ext cx="12192000" cy="685800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4D580A6-1694-2028-C561-B2ABF76E4F03}"/>
              </a:ext>
            </a:extLst>
          </p:cNvPr>
          <p:cNvSpPr>
            <a:spLocks noGrp="1"/>
          </p:cNvSpPr>
          <p:nvPr>
            <p:ph type="title"/>
          </p:nvPr>
        </p:nvSpPr>
        <p:spPr>
          <a:xfrm>
            <a:off x="-2119113" y="502180"/>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Objectives of the Project</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834204DE-DC44-2CEA-1DA6-E52448F8E0CC}"/>
              </a:ext>
            </a:extLst>
          </p:cNvPr>
          <p:cNvSpPr>
            <a:spLocks noGrp="1"/>
          </p:cNvSpPr>
          <p:nvPr>
            <p:ph idx="1"/>
          </p:nvPr>
        </p:nvSpPr>
        <p:spPr>
          <a:xfrm>
            <a:off x="0" y="1965193"/>
            <a:ext cx="5931243" cy="4294702"/>
          </a:xfrm>
        </p:spPr>
        <p:txBody>
          <a:bodyPr>
            <a:noAutofit/>
          </a:bodyPr>
          <a:lstStyle/>
          <a:p>
            <a:pPr indent="0">
              <a:spcBef>
                <a:spcPts val="1001"/>
              </a:spcBef>
              <a:buNone/>
              <a:tabLst>
                <a:tab pos="0" algn="l"/>
              </a:tabLst>
            </a:pPr>
            <a:r>
              <a:rPr lang="en-US" b="0" strike="noStrike" spc="-1" dirty="0">
                <a:solidFill>
                  <a:schemeClr val="bg1"/>
                </a:solidFill>
                <a:latin typeface="Times New Roman" panose="02020603050405020304" pitchFamily="18" charset="0"/>
                <a:cs typeface="Times New Roman" panose="02020603050405020304" pitchFamily="18" charset="0"/>
              </a:rPr>
              <a:t>Develop a Robust Deep Learning Model:</a:t>
            </a:r>
          </a:p>
          <a:p>
            <a:pPr marL="571500" indent="-342900">
              <a:spcBef>
                <a:spcPts val="1001"/>
              </a:spcBef>
              <a:tabLst>
                <a:tab pos="0" algn="l"/>
              </a:tabLst>
            </a:pPr>
            <a:r>
              <a:rPr lang="en-US" b="0" strike="noStrike" spc="-1" dirty="0">
                <a:solidFill>
                  <a:schemeClr val="bg1"/>
                </a:solidFill>
                <a:latin typeface="Times New Roman" panose="02020603050405020304" pitchFamily="18" charset="0"/>
                <a:cs typeface="Times New Roman" panose="02020603050405020304" pitchFamily="18" charset="0"/>
              </a:rPr>
              <a:t>The primary objectives of traffic sign classification using machine learning are to automate the recognition and interpretation of traffic signs in images contributing to enhanced road safety and intelligent transportation systems.</a:t>
            </a:r>
          </a:p>
          <a:p>
            <a:pPr marL="571500" indent="-342900">
              <a:spcBef>
                <a:spcPts val="1001"/>
              </a:spcBef>
              <a:tabLst>
                <a:tab pos="0" algn="l"/>
              </a:tabLst>
            </a:pPr>
            <a:endParaRPr lang="en-US" spc="-1" dirty="0">
              <a:solidFill>
                <a:schemeClr val="bg1"/>
              </a:solidFill>
              <a:latin typeface="Times New Roman" panose="02020603050405020304" pitchFamily="18" charset="0"/>
              <a:cs typeface="Times New Roman" panose="02020603050405020304" pitchFamily="18" charset="0"/>
            </a:endParaRPr>
          </a:p>
          <a:p>
            <a:pPr marL="571500" indent="-342900">
              <a:spcBef>
                <a:spcPts val="1001"/>
              </a:spcBef>
              <a:tabLst>
                <a:tab pos="0" algn="l"/>
              </a:tabLst>
            </a:pPr>
            <a:r>
              <a:rPr lang="en-US" b="0" strike="noStrike" spc="-1" dirty="0">
                <a:solidFill>
                  <a:schemeClr val="bg1"/>
                </a:solidFill>
                <a:latin typeface="Times New Roman" panose="02020603050405020304" pitchFamily="18" charset="0"/>
                <a:cs typeface="Times New Roman" panose="02020603050405020304" pitchFamily="18" charset="0"/>
              </a:rPr>
              <a:t>Additionally, the objective is to enable real-time processing, ensuring quick and efficient recognition of signs and supporting time-sensitive decision-making.</a:t>
            </a:r>
          </a:p>
          <a:p>
            <a:endParaRPr lang="en-IN" dirty="0">
              <a:solidFill>
                <a:schemeClr val="bg1"/>
              </a:solidFill>
            </a:endParaRPr>
          </a:p>
        </p:txBody>
      </p:sp>
      <p:cxnSp>
        <p:nvCxnSpPr>
          <p:cNvPr id="9" name="Straight Connector 8">
            <a:extLst>
              <a:ext uri="{FF2B5EF4-FFF2-40B4-BE49-F238E27FC236}">
                <a16:creationId xmlns:a16="http://schemas.microsoft.com/office/drawing/2014/main" id="{3513C06F-3611-F300-46AF-577515BA9A7B}"/>
              </a:ext>
            </a:extLst>
          </p:cNvPr>
          <p:cNvCxnSpPr/>
          <p:nvPr/>
        </p:nvCxnSpPr>
        <p:spPr>
          <a:xfrm>
            <a:off x="107577" y="1432455"/>
            <a:ext cx="11754909"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7" name="Picture 6">
            <a:extLst>
              <a:ext uri="{FF2B5EF4-FFF2-40B4-BE49-F238E27FC236}">
                <a16:creationId xmlns:a16="http://schemas.microsoft.com/office/drawing/2014/main" id="{F8C01345-2520-B264-14F3-A13E40CEB047}"/>
              </a:ext>
            </a:extLst>
          </p:cNvPr>
          <p:cNvPicPr>
            <a:picLocks noChangeAspect="1"/>
          </p:cNvPicPr>
          <p:nvPr/>
        </p:nvPicPr>
        <p:blipFill>
          <a:blip r:embed="rId3"/>
          <a:stretch>
            <a:fillRect/>
          </a:stretch>
        </p:blipFill>
        <p:spPr>
          <a:xfrm>
            <a:off x="6906182" y="1965193"/>
            <a:ext cx="4857449" cy="4294702"/>
          </a:xfrm>
          <a:prstGeom prst="rect">
            <a:avLst/>
          </a:prstGeom>
        </p:spPr>
      </p:pic>
      <p:pic>
        <p:nvPicPr>
          <p:cNvPr id="4" name="Picture 3">
            <a:extLst>
              <a:ext uri="{FF2B5EF4-FFF2-40B4-BE49-F238E27FC236}">
                <a16:creationId xmlns:a16="http://schemas.microsoft.com/office/drawing/2014/main" id="{FE9FF256-FFAA-0CB0-A0F4-52137050DB91}"/>
              </a:ext>
            </a:extLst>
          </p:cNvPr>
          <p:cNvPicPr>
            <a:picLocks noChangeAspect="1"/>
          </p:cNvPicPr>
          <p:nvPr/>
        </p:nvPicPr>
        <p:blipFill>
          <a:blip r:embed="rId4"/>
          <a:stretch>
            <a:fillRect/>
          </a:stretch>
        </p:blipFill>
        <p:spPr>
          <a:xfrm>
            <a:off x="10058879" y="-463780"/>
            <a:ext cx="2025544" cy="1505554"/>
          </a:xfrm>
          <a:prstGeom prst="rect">
            <a:avLst/>
          </a:prstGeom>
        </p:spPr>
      </p:pic>
    </p:spTree>
    <p:extLst>
      <p:ext uri="{BB962C8B-B14F-4D97-AF65-F5344CB8AC3E}">
        <p14:creationId xmlns:p14="http://schemas.microsoft.com/office/powerpoint/2010/main" val="1348149754"/>
      </p:ext>
    </p:extLst>
  </p:cSld>
  <p:clrMapOvr>
    <a:masterClrMapping/>
  </p:clrMapOvr>
</p:sld>
</file>

<file path=ppt/theme/theme1.xml><?xml version="1.0" encoding="utf-8"?>
<a:theme xmlns:a="http://schemas.openxmlformats.org/drawingml/2006/main" name="Office Theme">
  <a:themeElements>
    <a:clrScheme name="Custom 39">
      <a:dk1>
        <a:sysClr val="windowText" lastClr="000000"/>
      </a:dk1>
      <a:lt1>
        <a:sysClr val="window" lastClr="FFFFFF"/>
      </a:lt1>
      <a:dk2>
        <a:srgbClr val="446777"/>
      </a:dk2>
      <a:lt2>
        <a:srgbClr val="E7E6E6"/>
      </a:lt2>
      <a:accent1>
        <a:srgbClr val="37453B"/>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 trip photo album_win32_SL_V3" id="{D4E0B98B-6797-4020-A4C5-B24DAE32A3C8}" vid="{EE54C123-5874-4F20-8A36-C5A83A181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07368D-F6E5-4741-81D1-865CC6D9B57D}">
  <ds:schemaRefs>
    <ds:schemaRef ds:uri="http://schemas.microsoft.com/sharepoint/v3/contenttype/forms"/>
  </ds:schemaRefs>
</ds:datastoreItem>
</file>

<file path=customXml/itemProps2.xml><?xml version="1.0" encoding="utf-8"?>
<ds:datastoreItem xmlns:ds="http://schemas.openxmlformats.org/officeDocument/2006/customXml" ds:itemID="{C942D013-D552-43FA-9FF6-E2337EEFFC6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91A1B91-2254-47AD-B6D5-DEE0B17323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1038</Words>
  <Application>Microsoft Office PowerPoint</Application>
  <PresentationFormat>Widescreen</PresentationFormat>
  <Paragraphs>82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 Narrow</vt:lpstr>
      <vt:lpstr>Arial</vt:lpstr>
      <vt:lpstr>Calibri</vt:lpstr>
      <vt:lpstr>Franklin Gothic Book</vt:lpstr>
      <vt:lpstr>Rockwell Extra Bold</vt:lpstr>
      <vt:lpstr>Söhne</vt:lpstr>
      <vt:lpstr>Times New Roman</vt:lpstr>
      <vt:lpstr>Office Theme</vt:lpstr>
      <vt:lpstr>Advanced driver assistance system</vt:lpstr>
      <vt:lpstr>Overview</vt:lpstr>
      <vt:lpstr>Introduction</vt:lpstr>
      <vt:lpstr>Literature Review</vt:lpstr>
      <vt:lpstr>Literature Review</vt:lpstr>
      <vt:lpstr>Literature Review</vt:lpstr>
      <vt:lpstr>Literature Review</vt:lpstr>
      <vt:lpstr>Problem Statement</vt:lpstr>
      <vt:lpstr>Objectives of the Project</vt:lpstr>
      <vt:lpstr>Proposed Methodology</vt:lpstr>
      <vt:lpstr>Architecture</vt:lpstr>
      <vt:lpstr>Code</vt:lpstr>
      <vt:lpstr>Code</vt:lpstr>
      <vt:lpstr>Code</vt:lpstr>
      <vt:lpstr>Code</vt:lpstr>
      <vt:lpstr>Code</vt:lpstr>
      <vt:lpstr>Code</vt:lpstr>
      <vt:lpstr>Code</vt:lpstr>
      <vt:lpstr>Output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2023-12-07T17:49:36Z</dcterms:created>
  <dcterms:modified xsi:type="dcterms:W3CDTF">2024-04-19T18:36:40Z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